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5" r:id="rId2"/>
    <p:sldId id="256" r:id="rId3"/>
    <p:sldId id="266" r:id="rId4"/>
    <p:sldId id="269" r:id="rId5"/>
    <p:sldId id="270" r:id="rId6"/>
    <p:sldId id="271" r:id="rId7"/>
    <p:sldId id="274" r:id="rId8"/>
    <p:sldId id="272" r:id="rId9"/>
    <p:sldId id="273" r:id="rId10"/>
    <p:sldId id="275" r:id="rId11"/>
    <p:sldId id="276" r:id="rId12"/>
    <p:sldId id="267" r:id="rId13"/>
    <p:sldId id="277" r:id="rId14"/>
    <p:sldId id="278" r:id="rId15"/>
    <p:sldId id="268" r:id="rId16"/>
    <p:sldId id="279" r:id="rId17"/>
    <p:sldId id="282" r:id="rId18"/>
    <p:sldId id="283" r:id="rId19"/>
    <p:sldId id="284" r:id="rId20"/>
    <p:sldId id="286" r:id="rId21"/>
    <p:sldId id="288" r:id="rId22"/>
    <p:sldId id="287" r:id="rId23"/>
    <p:sldId id="281"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施钧舰" initials="SJJ" lastIdx="3" clrIdx="0">
    <p:extLst>
      <p:ext uri="{19B8F6BF-5375-455C-9EA6-DF929625EA0E}">
        <p15:presenceInfo xmlns:p15="http://schemas.microsoft.com/office/powerpoint/2012/main" userId="施钧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B0F0"/>
    <a:srgbClr val="92D050"/>
    <a:srgbClr val="F2AA84"/>
    <a:srgbClr val="156082"/>
    <a:srgbClr val="4C6C6C"/>
    <a:srgbClr val="FFFF00"/>
    <a:srgbClr val="46B1E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37" autoAdjust="0"/>
    <p:restoredTop sz="94660"/>
  </p:normalViewPr>
  <p:slideViewPr>
    <p:cSldViewPr snapToGrid="0">
      <p:cViewPr>
        <p:scale>
          <a:sx n="125" d="100"/>
          <a:sy n="125" d="100"/>
        </p:scale>
        <p:origin x="276"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23T21:00:18.850" idx="3">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9A919-B5A9-421C-B1F7-EDD1C3C8C989}" type="datetimeFigureOut">
              <a:rPr lang="zh-CN" altLang="en-US" smtClean="0"/>
              <a:t>2025/5/23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EEC52-8A02-48BB-94D1-1BCF0B461B25}" type="slidenum">
              <a:rPr lang="zh-CN" altLang="en-US" smtClean="0"/>
              <a:t>‹#›</a:t>
            </a:fld>
            <a:endParaRPr lang="zh-CN" altLang="en-US"/>
          </a:p>
        </p:txBody>
      </p:sp>
    </p:spTree>
    <p:extLst>
      <p:ext uri="{BB962C8B-B14F-4D97-AF65-F5344CB8AC3E}">
        <p14:creationId xmlns:p14="http://schemas.microsoft.com/office/powerpoint/2010/main" val="2916032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3EEC52-8A02-48BB-94D1-1BCF0B461B25}" type="slidenum">
              <a:rPr lang="zh-CN" altLang="en-US" smtClean="0"/>
              <a:t>1</a:t>
            </a:fld>
            <a:endParaRPr lang="zh-CN" altLang="en-US"/>
          </a:p>
        </p:txBody>
      </p:sp>
    </p:spTree>
    <p:extLst>
      <p:ext uri="{BB962C8B-B14F-4D97-AF65-F5344CB8AC3E}">
        <p14:creationId xmlns:p14="http://schemas.microsoft.com/office/powerpoint/2010/main" val="1800623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D0BD7-423D-2B51-E8CC-CDAB389890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D046E0-3A76-E1C1-96E4-DDED3700CB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621484-50C1-376F-B170-52617A147A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72748AF-E42A-E78D-D8AC-BF8F180D9C47}"/>
              </a:ext>
            </a:extLst>
          </p:cNvPr>
          <p:cNvSpPr>
            <a:spLocks noGrp="1"/>
          </p:cNvSpPr>
          <p:nvPr>
            <p:ph type="sldNum" sz="quarter" idx="5"/>
          </p:nvPr>
        </p:nvSpPr>
        <p:spPr/>
        <p:txBody>
          <a:bodyPr/>
          <a:lstStyle/>
          <a:p>
            <a:fld id="{9C3EEC52-8A02-48BB-94D1-1BCF0B461B25}" type="slidenum">
              <a:rPr lang="zh-CN" altLang="en-US" smtClean="0"/>
              <a:t>11</a:t>
            </a:fld>
            <a:endParaRPr lang="zh-CN" altLang="en-US"/>
          </a:p>
        </p:txBody>
      </p:sp>
    </p:spTree>
    <p:extLst>
      <p:ext uri="{BB962C8B-B14F-4D97-AF65-F5344CB8AC3E}">
        <p14:creationId xmlns:p14="http://schemas.microsoft.com/office/powerpoint/2010/main" val="3603477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3C92-6938-63CD-C475-9C78ECF72E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6C4B2A-36CE-93DB-AC22-7602AFEE61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64F3BB-5093-991E-6819-370D4C11D86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6B772A-523D-F778-E752-0A7BF74F66B2}"/>
              </a:ext>
            </a:extLst>
          </p:cNvPr>
          <p:cNvSpPr>
            <a:spLocks noGrp="1"/>
          </p:cNvSpPr>
          <p:nvPr>
            <p:ph type="sldNum" sz="quarter" idx="5"/>
          </p:nvPr>
        </p:nvSpPr>
        <p:spPr/>
        <p:txBody>
          <a:bodyPr/>
          <a:lstStyle/>
          <a:p>
            <a:fld id="{9C3EEC52-8A02-48BB-94D1-1BCF0B461B25}" type="slidenum">
              <a:rPr lang="zh-CN" altLang="en-US" smtClean="0"/>
              <a:t>12</a:t>
            </a:fld>
            <a:endParaRPr lang="zh-CN" altLang="en-US"/>
          </a:p>
        </p:txBody>
      </p:sp>
    </p:spTree>
    <p:extLst>
      <p:ext uri="{BB962C8B-B14F-4D97-AF65-F5344CB8AC3E}">
        <p14:creationId xmlns:p14="http://schemas.microsoft.com/office/powerpoint/2010/main" val="1916350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438E3-CC17-4E4A-CF72-E721557F26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30C501-2F1B-AAE3-9FCE-98C44D129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6A5B4B-97DD-4369-4AB3-BBBEA1E907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507778-E6CD-94EF-28A1-C309AD156BD1}"/>
              </a:ext>
            </a:extLst>
          </p:cNvPr>
          <p:cNvSpPr>
            <a:spLocks noGrp="1"/>
          </p:cNvSpPr>
          <p:nvPr>
            <p:ph type="sldNum" sz="quarter" idx="5"/>
          </p:nvPr>
        </p:nvSpPr>
        <p:spPr/>
        <p:txBody>
          <a:bodyPr/>
          <a:lstStyle/>
          <a:p>
            <a:fld id="{9C3EEC52-8A02-48BB-94D1-1BCF0B461B25}" type="slidenum">
              <a:rPr lang="zh-CN" altLang="en-US" smtClean="0"/>
              <a:t>13</a:t>
            </a:fld>
            <a:endParaRPr lang="zh-CN" altLang="en-US"/>
          </a:p>
        </p:txBody>
      </p:sp>
    </p:spTree>
    <p:extLst>
      <p:ext uri="{BB962C8B-B14F-4D97-AF65-F5344CB8AC3E}">
        <p14:creationId xmlns:p14="http://schemas.microsoft.com/office/powerpoint/2010/main" val="41648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68FE-B061-920F-85CF-000070B419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03B418-EAB7-84C0-2A27-E226524B2E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DDDEF9-14B9-AF4B-8A21-DA407C6EBFC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9A0F26-249A-6C54-4BC1-B5C48707D50A}"/>
              </a:ext>
            </a:extLst>
          </p:cNvPr>
          <p:cNvSpPr>
            <a:spLocks noGrp="1"/>
          </p:cNvSpPr>
          <p:nvPr>
            <p:ph type="sldNum" sz="quarter" idx="5"/>
          </p:nvPr>
        </p:nvSpPr>
        <p:spPr/>
        <p:txBody>
          <a:bodyPr/>
          <a:lstStyle/>
          <a:p>
            <a:fld id="{9C3EEC52-8A02-48BB-94D1-1BCF0B461B25}" type="slidenum">
              <a:rPr lang="zh-CN" altLang="en-US" smtClean="0"/>
              <a:t>14</a:t>
            </a:fld>
            <a:endParaRPr lang="zh-CN" altLang="en-US"/>
          </a:p>
        </p:txBody>
      </p:sp>
    </p:spTree>
    <p:extLst>
      <p:ext uri="{BB962C8B-B14F-4D97-AF65-F5344CB8AC3E}">
        <p14:creationId xmlns:p14="http://schemas.microsoft.com/office/powerpoint/2010/main" val="112036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613E-8A09-BDE8-E4D5-40972B35C0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79849-D907-D8E9-FC1B-95EDF9A721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28BF3A-E7B1-6B18-83C4-CBFF8DC8D9A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37DFCF-122A-E97F-1212-B39CB6252528}"/>
              </a:ext>
            </a:extLst>
          </p:cNvPr>
          <p:cNvSpPr>
            <a:spLocks noGrp="1"/>
          </p:cNvSpPr>
          <p:nvPr>
            <p:ph type="sldNum" sz="quarter" idx="5"/>
          </p:nvPr>
        </p:nvSpPr>
        <p:spPr/>
        <p:txBody>
          <a:bodyPr/>
          <a:lstStyle/>
          <a:p>
            <a:fld id="{9C3EEC52-8A02-48BB-94D1-1BCF0B461B25}" type="slidenum">
              <a:rPr lang="zh-CN" altLang="en-US" smtClean="0"/>
              <a:t>15</a:t>
            </a:fld>
            <a:endParaRPr lang="zh-CN" altLang="en-US"/>
          </a:p>
        </p:txBody>
      </p:sp>
    </p:spTree>
    <p:extLst>
      <p:ext uri="{BB962C8B-B14F-4D97-AF65-F5344CB8AC3E}">
        <p14:creationId xmlns:p14="http://schemas.microsoft.com/office/powerpoint/2010/main" val="4166304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58F65-E1D7-504B-35F1-2793EF0208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9E5C91-5893-0C49-DD24-0AA64079DA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E9650B-DEE6-BD31-1FA2-3709C2F577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1385C8B-B3AB-EDBC-29E2-DD85DABE958D}"/>
              </a:ext>
            </a:extLst>
          </p:cNvPr>
          <p:cNvSpPr>
            <a:spLocks noGrp="1"/>
          </p:cNvSpPr>
          <p:nvPr>
            <p:ph type="sldNum" sz="quarter" idx="5"/>
          </p:nvPr>
        </p:nvSpPr>
        <p:spPr/>
        <p:txBody>
          <a:bodyPr/>
          <a:lstStyle/>
          <a:p>
            <a:fld id="{9C3EEC52-8A02-48BB-94D1-1BCF0B461B25}" type="slidenum">
              <a:rPr lang="zh-CN" altLang="en-US" smtClean="0"/>
              <a:t>3</a:t>
            </a:fld>
            <a:endParaRPr lang="zh-CN" altLang="en-US"/>
          </a:p>
        </p:txBody>
      </p:sp>
    </p:spTree>
    <p:extLst>
      <p:ext uri="{BB962C8B-B14F-4D97-AF65-F5344CB8AC3E}">
        <p14:creationId xmlns:p14="http://schemas.microsoft.com/office/powerpoint/2010/main" val="332529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7D59-9A4B-B7AD-0402-16050837B4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22FD73-2639-7CD4-DAAD-379145F0ED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D4BE3C-DB56-4BA7-BE99-39E0C866D4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169553-384D-D537-6771-B444C1248D9E}"/>
              </a:ext>
            </a:extLst>
          </p:cNvPr>
          <p:cNvSpPr>
            <a:spLocks noGrp="1"/>
          </p:cNvSpPr>
          <p:nvPr>
            <p:ph type="sldNum" sz="quarter" idx="5"/>
          </p:nvPr>
        </p:nvSpPr>
        <p:spPr/>
        <p:txBody>
          <a:bodyPr/>
          <a:lstStyle/>
          <a:p>
            <a:fld id="{9C3EEC52-8A02-48BB-94D1-1BCF0B461B25}" type="slidenum">
              <a:rPr lang="zh-CN" altLang="en-US" smtClean="0"/>
              <a:t>4</a:t>
            </a:fld>
            <a:endParaRPr lang="zh-CN" altLang="en-US"/>
          </a:p>
        </p:txBody>
      </p:sp>
    </p:spTree>
    <p:extLst>
      <p:ext uri="{BB962C8B-B14F-4D97-AF65-F5344CB8AC3E}">
        <p14:creationId xmlns:p14="http://schemas.microsoft.com/office/powerpoint/2010/main" val="142756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E7C8A-27A7-FADD-DBC2-70874429BE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66795F-7B30-A0A8-E00E-8C7399D722A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032CA6-EDF1-6187-BCC7-A0EC452005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8F7D21-17CA-90B3-9CD9-24CB93657EA9}"/>
              </a:ext>
            </a:extLst>
          </p:cNvPr>
          <p:cNvSpPr>
            <a:spLocks noGrp="1"/>
          </p:cNvSpPr>
          <p:nvPr>
            <p:ph type="sldNum" sz="quarter" idx="5"/>
          </p:nvPr>
        </p:nvSpPr>
        <p:spPr/>
        <p:txBody>
          <a:bodyPr/>
          <a:lstStyle/>
          <a:p>
            <a:fld id="{9C3EEC52-8A02-48BB-94D1-1BCF0B461B25}" type="slidenum">
              <a:rPr lang="zh-CN" altLang="en-US" smtClean="0"/>
              <a:t>5</a:t>
            </a:fld>
            <a:endParaRPr lang="zh-CN" altLang="en-US"/>
          </a:p>
        </p:txBody>
      </p:sp>
    </p:spTree>
    <p:extLst>
      <p:ext uri="{BB962C8B-B14F-4D97-AF65-F5344CB8AC3E}">
        <p14:creationId xmlns:p14="http://schemas.microsoft.com/office/powerpoint/2010/main" val="310901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1A472-0F28-9BFC-3EF5-ECFB8D212B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586355-9C39-D26B-B8A4-CDC111337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CBA3A4-6ECF-929D-708E-D839986901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A0A2C4-9A6E-7B8F-8913-1CC1BAE43FE5}"/>
              </a:ext>
            </a:extLst>
          </p:cNvPr>
          <p:cNvSpPr>
            <a:spLocks noGrp="1"/>
          </p:cNvSpPr>
          <p:nvPr>
            <p:ph type="sldNum" sz="quarter" idx="5"/>
          </p:nvPr>
        </p:nvSpPr>
        <p:spPr/>
        <p:txBody>
          <a:bodyPr/>
          <a:lstStyle/>
          <a:p>
            <a:fld id="{9C3EEC52-8A02-48BB-94D1-1BCF0B461B25}" type="slidenum">
              <a:rPr lang="zh-CN" altLang="en-US" smtClean="0"/>
              <a:t>6</a:t>
            </a:fld>
            <a:endParaRPr lang="zh-CN" altLang="en-US"/>
          </a:p>
        </p:txBody>
      </p:sp>
    </p:spTree>
    <p:extLst>
      <p:ext uri="{BB962C8B-B14F-4D97-AF65-F5344CB8AC3E}">
        <p14:creationId xmlns:p14="http://schemas.microsoft.com/office/powerpoint/2010/main" val="2421276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241C-FCC8-AB2C-4805-428429B098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865138-082A-6D26-59C1-4C05BFE542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E5F90-1B44-8B0A-1B40-5A2FBE3AFE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CAA516B-8BB9-D066-EEEB-B78516C735FB}"/>
              </a:ext>
            </a:extLst>
          </p:cNvPr>
          <p:cNvSpPr>
            <a:spLocks noGrp="1"/>
          </p:cNvSpPr>
          <p:nvPr>
            <p:ph type="sldNum" sz="quarter" idx="5"/>
          </p:nvPr>
        </p:nvSpPr>
        <p:spPr/>
        <p:txBody>
          <a:bodyPr/>
          <a:lstStyle/>
          <a:p>
            <a:fld id="{9C3EEC52-8A02-48BB-94D1-1BCF0B461B25}" type="slidenum">
              <a:rPr lang="zh-CN" altLang="en-US" smtClean="0"/>
              <a:t>7</a:t>
            </a:fld>
            <a:endParaRPr lang="zh-CN" altLang="en-US"/>
          </a:p>
        </p:txBody>
      </p:sp>
    </p:spTree>
    <p:extLst>
      <p:ext uri="{BB962C8B-B14F-4D97-AF65-F5344CB8AC3E}">
        <p14:creationId xmlns:p14="http://schemas.microsoft.com/office/powerpoint/2010/main" val="73236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7E2D9-FC8A-570D-FE5F-440FE05024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EA5063-C2C1-7A70-5D3D-EEBC916FE9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2AA92E-FFDB-ADA3-1F17-95F47DF7A17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A083C0-9EF6-7F3A-9DAF-8519B93A9B31}"/>
              </a:ext>
            </a:extLst>
          </p:cNvPr>
          <p:cNvSpPr>
            <a:spLocks noGrp="1"/>
          </p:cNvSpPr>
          <p:nvPr>
            <p:ph type="sldNum" sz="quarter" idx="5"/>
          </p:nvPr>
        </p:nvSpPr>
        <p:spPr/>
        <p:txBody>
          <a:bodyPr/>
          <a:lstStyle/>
          <a:p>
            <a:fld id="{9C3EEC52-8A02-48BB-94D1-1BCF0B461B25}" type="slidenum">
              <a:rPr lang="zh-CN" altLang="en-US" smtClean="0"/>
              <a:t>8</a:t>
            </a:fld>
            <a:endParaRPr lang="zh-CN" altLang="en-US"/>
          </a:p>
        </p:txBody>
      </p:sp>
    </p:spTree>
    <p:extLst>
      <p:ext uri="{BB962C8B-B14F-4D97-AF65-F5344CB8AC3E}">
        <p14:creationId xmlns:p14="http://schemas.microsoft.com/office/powerpoint/2010/main" val="368538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41FEC-E37A-FB0D-17A2-58BBB724E8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27AAE0-901F-C45B-F61C-F944998792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07185A-6D7F-6E20-4E50-78AD95237A9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77649F-BA6C-0C65-5BBC-994ACFF46DBC}"/>
              </a:ext>
            </a:extLst>
          </p:cNvPr>
          <p:cNvSpPr>
            <a:spLocks noGrp="1"/>
          </p:cNvSpPr>
          <p:nvPr>
            <p:ph type="sldNum" sz="quarter" idx="5"/>
          </p:nvPr>
        </p:nvSpPr>
        <p:spPr/>
        <p:txBody>
          <a:bodyPr/>
          <a:lstStyle/>
          <a:p>
            <a:fld id="{9C3EEC52-8A02-48BB-94D1-1BCF0B461B25}" type="slidenum">
              <a:rPr lang="zh-CN" altLang="en-US" smtClean="0"/>
              <a:t>9</a:t>
            </a:fld>
            <a:endParaRPr lang="zh-CN" altLang="en-US"/>
          </a:p>
        </p:txBody>
      </p:sp>
    </p:spTree>
    <p:extLst>
      <p:ext uri="{BB962C8B-B14F-4D97-AF65-F5344CB8AC3E}">
        <p14:creationId xmlns:p14="http://schemas.microsoft.com/office/powerpoint/2010/main" val="228478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4889-2830-EF4E-5799-2918D1D98C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CB69AC-FAA1-DA87-4875-1CE08E0C48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A3D17F-700B-DAE7-90AE-2CB27BBE9C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5BF87D-55DD-2A28-2027-2E5A5D325424}"/>
              </a:ext>
            </a:extLst>
          </p:cNvPr>
          <p:cNvSpPr>
            <a:spLocks noGrp="1"/>
          </p:cNvSpPr>
          <p:nvPr>
            <p:ph type="sldNum" sz="quarter" idx="5"/>
          </p:nvPr>
        </p:nvSpPr>
        <p:spPr/>
        <p:txBody>
          <a:bodyPr/>
          <a:lstStyle/>
          <a:p>
            <a:fld id="{9C3EEC52-8A02-48BB-94D1-1BCF0B461B25}" type="slidenum">
              <a:rPr lang="zh-CN" altLang="en-US" smtClean="0"/>
              <a:t>10</a:t>
            </a:fld>
            <a:endParaRPr lang="zh-CN" altLang="en-US"/>
          </a:p>
        </p:txBody>
      </p:sp>
    </p:spTree>
    <p:extLst>
      <p:ext uri="{BB962C8B-B14F-4D97-AF65-F5344CB8AC3E}">
        <p14:creationId xmlns:p14="http://schemas.microsoft.com/office/powerpoint/2010/main" val="26597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95796-A30B-F040-6395-99EF390D08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1D34C3-503D-29B7-BF12-DAF530ED6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7DFDA83-5C0B-EA75-E72A-D779CB23CF26}"/>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7043B6BB-71FF-3F7C-0580-DCCCBAB510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32C611-8D20-34B6-0741-1D115B7F71DB}"/>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3433746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6B049-ACC4-9119-2D66-3503FDBA13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46B9D7-D79C-7618-4FD3-17CE2BCB81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DD3360-7577-9F32-4BEF-E1A5B24665B6}"/>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6F234A5E-CC35-9F7F-57F4-184138167E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6F7689-6112-ECA3-08B4-D8C33F073114}"/>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140177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85EFDF0-967B-D547-12E4-C0456BE5620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AA6CC1-6644-7BE9-6080-85DE64D2169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30E2B9-C169-DE7E-9B62-1FE75D854359}"/>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29928949-EA02-AF3C-14FB-C4E1622E86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6785C-E426-4922-7EE3-4B2EF5D2BD05}"/>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510010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12824-7F51-B9A0-759E-E9FDF3944B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B8E1D8-F514-7884-BEB5-3B1E7111FE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609198-14A2-6003-6FD8-8B05E2CBFBFE}"/>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ED572750-3EA3-8BCA-EA8C-E75CAAACFB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4FD0C6-DE5F-0C79-2F49-F5CCDC95EDB0}"/>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823212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D60E5-F37C-2052-C85B-18EA7AAAD94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C9C9FF-1B41-0550-F0E4-DF6073B6AB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D745827-1CE5-6428-A6EC-CBEDC1441366}"/>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0E393815-ACFE-088A-25DA-D917448DF7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B4AD1-A663-105D-9B31-7C42EC3F1B6E}"/>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601500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178A6-0583-D333-12D4-6F09487F02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AF239E-6925-C363-93AC-8BE4C09175F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CAD372-3377-7AB6-BAE2-29DAE61562D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ADA2B85-715E-11F5-73C7-71349A56BFA9}"/>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6" name="页脚占位符 5">
            <a:extLst>
              <a:ext uri="{FF2B5EF4-FFF2-40B4-BE49-F238E27FC236}">
                <a16:creationId xmlns:a16="http://schemas.microsoft.com/office/drawing/2014/main" id="{695B82FF-98B9-D6A4-B3CC-AD7E7D4799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D10F9E-F955-2706-9546-7F3AD0D98A69}"/>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38454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1D8B9-CC98-D34F-D46A-8E7CB580C2C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980154A-0EF6-073A-DED0-910ED3B3D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243071A-28B6-0CDA-4C36-A37F6AABF5B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D3A5F1F-70E7-AE98-62C3-D01546DFE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8BBDB-57BF-1626-C1BC-1FF9C767B38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9D4B1A-4BB9-0FE8-224B-878E0D2C3F09}"/>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8" name="页脚占位符 7">
            <a:extLst>
              <a:ext uri="{FF2B5EF4-FFF2-40B4-BE49-F238E27FC236}">
                <a16:creationId xmlns:a16="http://schemas.microsoft.com/office/drawing/2014/main" id="{64380D1A-D403-2055-1A62-F5C470CC8F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3C4DF0E-0E06-BD58-F7A5-76747C1DDDCB}"/>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183343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021B8-11AD-F6B2-E99D-EA30347159E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778931-21F3-FAC0-135E-EBE0565B48AE}"/>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4" name="页脚占位符 3">
            <a:extLst>
              <a:ext uri="{FF2B5EF4-FFF2-40B4-BE49-F238E27FC236}">
                <a16:creationId xmlns:a16="http://schemas.microsoft.com/office/drawing/2014/main" id="{B78F7FDA-8F7E-313F-A8AC-F21B612BEE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30F349-6A3F-4AFE-86D8-5EF2CA0C237F}"/>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1318974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C19663-8EA8-ECC9-5699-F34BD4B77692}"/>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3" name="页脚占位符 2">
            <a:extLst>
              <a:ext uri="{FF2B5EF4-FFF2-40B4-BE49-F238E27FC236}">
                <a16:creationId xmlns:a16="http://schemas.microsoft.com/office/drawing/2014/main" id="{F56CC57F-6D67-F48E-24E5-A53E1B9156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36C8F72-7F4C-2FC6-2D2D-37E761F72F8D}"/>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729488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4D3CB-CF91-FBEB-018C-3E6BD485732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BB6FD5-E529-B378-55FF-3BA538EB99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E7755A-2AD9-3DBD-6C96-E1383B3A7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820D66-EB66-D4EB-D856-4E53E5D45D66}"/>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6" name="页脚占位符 5">
            <a:extLst>
              <a:ext uri="{FF2B5EF4-FFF2-40B4-BE49-F238E27FC236}">
                <a16:creationId xmlns:a16="http://schemas.microsoft.com/office/drawing/2014/main" id="{0C93857A-219B-5051-BA74-67BE095EB0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B543C4-9D83-A8DD-7F8D-7372FC19245C}"/>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52770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E9445-50CC-65AB-4BC4-A753A6F025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710B752-D4DC-2EC4-E48D-B54A8D7C3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9C5123-1899-8133-DB37-D3912A39E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4896F-ED06-16A7-8FF3-70C33A0AED70}"/>
              </a:ext>
            </a:extLst>
          </p:cNvPr>
          <p:cNvSpPr>
            <a:spLocks noGrp="1"/>
          </p:cNvSpPr>
          <p:nvPr>
            <p:ph type="dt" sz="half" idx="10"/>
          </p:nvPr>
        </p:nvSpPr>
        <p:spPr/>
        <p:txBody>
          <a:bodyPr/>
          <a:lstStyle/>
          <a:p>
            <a:fld id="{626958E3-5663-44E2-A64E-BF82E18BAB10}" type="datetimeFigureOut">
              <a:rPr lang="zh-CN" altLang="en-US" smtClean="0"/>
              <a:t>2025/5/23</a:t>
            </a:fld>
            <a:endParaRPr lang="zh-CN" altLang="en-US"/>
          </a:p>
        </p:txBody>
      </p:sp>
      <p:sp>
        <p:nvSpPr>
          <p:cNvPr id="6" name="页脚占位符 5">
            <a:extLst>
              <a:ext uri="{FF2B5EF4-FFF2-40B4-BE49-F238E27FC236}">
                <a16:creationId xmlns:a16="http://schemas.microsoft.com/office/drawing/2014/main" id="{8AB1CA84-3C63-83D0-10FC-9DF7C52F39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86C459-A737-4E2A-0A17-5BE8296640A8}"/>
              </a:ext>
            </a:extLst>
          </p:cNvPr>
          <p:cNvSpPr>
            <a:spLocks noGrp="1"/>
          </p:cNvSpPr>
          <p:nvPr>
            <p:ph type="sldNum" sz="quarter" idx="12"/>
          </p:nvPr>
        </p:nvSpPr>
        <p:spPr/>
        <p:txBody>
          <a:body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187567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1CC879-CC7B-A316-2FB5-C62E7F9D2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9560A63-167F-2EE4-4E80-62B3F127C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DAD2CF-8D94-51FB-B550-BEAB8960C3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6958E3-5663-44E2-A64E-BF82E18BAB10}" type="datetimeFigureOut">
              <a:rPr lang="zh-CN" altLang="en-US" smtClean="0"/>
              <a:t>2025/5/23</a:t>
            </a:fld>
            <a:endParaRPr lang="zh-CN" altLang="en-US"/>
          </a:p>
        </p:txBody>
      </p:sp>
      <p:sp>
        <p:nvSpPr>
          <p:cNvPr id="5" name="页脚占位符 4">
            <a:extLst>
              <a:ext uri="{FF2B5EF4-FFF2-40B4-BE49-F238E27FC236}">
                <a16:creationId xmlns:a16="http://schemas.microsoft.com/office/drawing/2014/main" id="{623E6EF4-9E45-6938-A2CD-03C36F21B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E066AF11-BAF5-B42F-CD9A-C80F1EEBE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EA22DD-9A8C-45D4-809E-6C7498304338}" type="slidenum">
              <a:rPr lang="zh-CN" altLang="en-US" smtClean="0"/>
              <a:t>‹#›</a:t>
            </a:fld>
            <a:endParaRPr lang="zh-CN" altLang="en-US"/>
          </a:p>
        </p:txBody>
      </p:sp>
    </p:spTree>
    <p:extLst>
      <p:ext uri="{BB962C8B-B14F-4D97-AF65-F5344CB8AC3E}">
        <p14:creationId xmlns:p14="http://schemas.microsoft.com/office/powerpoint/2010/main" val="2279939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goverse.github.io/user-guide/argoverse_2.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rgoverse.github.io/user-guide/argoverse_2.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2.mp4"/><Relationship Id="rId7"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5.png"/><Relationship Id="rId5" Type="http://schemas.microsoft.com/office/2007/relationships/media" Target="../media/media3.mp4"/><Relationship Id="rId10" Type="http://schemas.openxmlformats.org/officeDocument/2006/relationships/image" Target="../media/image14.png"/><Relationship Id="rId4" Type="http://schemas.openxmlformats.org/officeDocument/2006/relationships/video" Target="../media/media2.mp4"/><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narsisn/Argoverse2_Motion_Forecastin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6DC027B-3B7D-6BE3-FA52-1460E79CA302}"/>
              </a:ext>
            </a:extLst>
          </p:cNvPr>
          <p:cNvSpPr txBox="1"/>
          <p:nvPr/>
        </p:nvSpPr>
        <p:spPr>
          <a:xfrm>
            <a:off x="-67377" y="0"/>
            <a:ext cx="1980029" cy="523220"/>
          </a:xfrm>
          <a:prstGeom prst="rect">
            <a:avLst/>
          </a:prstGeom>
          <a:noFill/>
        </p:spPr>
        <p:txBody>
          <a:bodyPr wrap="none" rtlCol="0">
            <a:spAutoFit/>
          </a:bodyPr>
          <a:lstStyle/>
          <a:p>
            <a:r>
              <a:rPr lang="en-US" altLang="zh-CN" sz="2800" b="1" dirty="0"/>
              <a:t>0. </a:t>
            </a:r>
            <a:r>
              <a:rPr lang="zh-CN" altLang="en-US" sz="2800" b="1" dirty="0"/>
              <a:t>前情回顾</a:t>
            </a:r>
          </a:p>
        </p:txBody>
      </p:sp>
      <p:sp>
        <p:nvSpPr>
          <p:cNvPr id="6" name="文本框 5">
            <a:extLst>
              <a:ext uri="{FF2B5EF4-FFF2-40B4-BE49-F238E27FC236}">
                <a16:creationId xmlns:a16="http://schemas.microsoft.com/office/drawing/2014/main" id="{C1F7FA38-565E-D3C2-D671-64E88BBB65E9}"/>
              </a:ext>
            </a:extLst>
          </p:cNvPr>
          <p:cNvSpPr txBox="1"/>
          <p:nvPr/>
        </p:nvSpPr>
        <p:spPr>
          <a:xfrm>
            <a:off x="0" y="523220"/>
            <a:ext cx="8494633" cy="646331"/>
          </a:xfrm>
          <a:prstGeom prst="rect">
            <a:avLst/>
          </a:prstGeom>
          <a:noFill/>
        </p:spPr>
        <p:txBody>
          <a:bodyPr wrap="none" rtlCol="0">
            <a:spAutoFit/>
          </a:bodyPr>
          <a:lstStyle/>
          <a:p>
            <a:r>
              <a:rPr lang="en-US" altLang="zh-CN" dirty="0"/>
              <a:t>2025</a:t>
            </a:r>
            <a:r>
              <a:rPr lang="zh-CN" altLang="en-US" dirty="0"/>
              <a:t>年 </a:t>
            </a:r>
            <a:r>
              <a:rPr lang="en-US" altLang="zh-CN" dirty="0"/>
              <a:t>4 </a:t>
            </a:r>
            <a:r>
              <a:rPr lang="zh-CN" altLang="en-US" dirty="0"/>
              <a:t>月任务：构建基于</a:t>
            </a:r>
            <a:r>
              <a:rPr lang="zh-CN" altLang="en-US" b="1" dirty="0"/>
              <a:t>车辆状态</a:t>
            </a:r>
            <a:r>
              <a:rPr lang="zh-CN" altLang="en-US" dirty="0"/>
              <a:t>分析的</a:t>
            </a:r>
            <a:r>
              <a:rPr lang="zh-CN" altLang="en-US" b="1" dirty="0"/>
              <a:t>多目标优化</a:t>
            </a:r>
            <a:r>
              <a:rPr lang="zh-CN" altLang="en-US" dirty="0"/>
              <a:t>的</a:t>
            </a:r>
            <a:r>
              <a:rPr lang="zh-CN" altLang="en-US" b="1" dirty="0"/>
              <a:t>汽车动力学安全包络</a:t>
            </a:r>
            <a:r>
              <a:rPr lang="zh-CN" altLang="en-US" dirty="0"/>
              <a:t>模型</a:t>
            </a:r>
            <a:endParaRPr lang="en-US" altLang="zh-CN" dirty="0"/>
          </a:p>
          <a:p>
            <a:r>
              <a:rPr lang="zh-CN" altLang="en-US" dirty="0"/>
              <a:t>该任务</a:t>
            </a:r>
            <a:r>
              <a:rPr lang="en-US" altLang="zh-CN" dirty="0"/>
              <a:t>DDL</a:t>
            </a:r>
            <a:r>
              <a:rPr lang="zh-CN" altLang="en-US" dirty="0"/>
              <a:t> </a:t>
            </a:r>
            <a:r>
              <a:rPr lang="en-US" altLang="zh-CN" dirty="0"/>
              <a:t>:</a:t>
            </a:r>
            <a:r>
              <a:rPr lang="zh-CN" altLang="en-US" dirty="0"/>
              <a:t> </a:t>
            </a:r>
            <a:r>
              <a:rPr lang="en-US" altLang="zh-CN" dirty="0"/>
              <a:t>2025</a:t>
            </a:r>
            <a:r>
              <a:rPr lang="zh-CN" altLang="en-US" dirty="0"/>
              <a:t> 年 </a:t>
            </a:r>
            <a:r>
              <a:rPr lang="en-US" altLang="zh-CN" dirty="0"/>
              <a:t>8</a:t>
            </a:r>
            <a:r>
              <a:rPr lang="zh-CN" altLang="en-US" dirty="0"/>
              <a:t>月</a:t>
            </a:r>
            <a:endParaRPr lang="en-US" altLang="zh-CN" dirty="0"/>
          </a:p>
        </p:txBody>
      </p:sp>
      <p:sp>
        <p:nvSpPr>
          <p:cNvPr id="10" name="矩形: 圆角 9">
            <a:extLst>
              <a:ext uri="{FF2B5EF4-FFF2-40B4-BE49-F238E27FC236}">
                <a16:creationId xmlns:a16="http://schemas.microsoft.com/office/drawing/2014/main" id="{8BAD5889-388C-56C5-5620-A0D7941BB12C}"/>
              </a:ext>
            </a:extLst>
          </p:cNvPr>
          <p:cNvSpPr/>
          <p:nvPr/>
        </p:nvSpPr>
        <p:spPr>
          <a:xfrm>
            <a:off x="38503" y="1359031"/>
            <a:ext cx="2954956" cy="2820202"/>
          </a:xfrm>
          <a:prstGeom prst="roundRect">
            <a:avLst>
              <a:gd name="adj" fmla="val 5510"/>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E3632D10-41A5-5D1B-6C09-75B1C8080E5D}"/>
              </a:ext>
            </a:extLst>
          </p:cNvPr>
          <p:cNvSpPr/>
          <p:nvPr/>
        </p:nvSpPr>
        <p:spPr>
          <a:xfrm>
            <a:off x="805063" y="4030432"/>
            <a:ext cx="1372956" cy="31758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车辆状态集</a:t>
            </a:r>
          </a:p>
        </p:txBody>
      </p:sp>
      <p:sp>
        <p:nvSpPr>
          <p:cNvPr id="35" name="矩形: 圆角 34">
            <a:extLst>
              <a:ext uri="{FF2B5EF4-FFF2-40B4-BE49-F238E27FC236}">
                <a16:creationId xmlns:a16="http://schemas.microsoft.com/office/drawing/2014/main" id="{43BD90CB-0613-D2FE-FEE8-E74BE98B6B0F}"/>
              </a:ext>
            </a:extLst>
          </p:cNvPr>
          <p:cNvSpPr/>
          <p:nvPr/>
        </p:nvSpPr>
        <p:spPr>
          <a:xfrm>
            <a:off x="133135" y="2410618"/>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6" name="矩形: 圆角 35">
            <a:extLst>
              <a:ext uri="{FF2B5EF4-FFF2-40B4-BE49-F238E27FC236}">
                <a16:creationId xmlns:a16="http://schemas.microsoft.com/office/drawing/2014/main" id="{1FF2A09F-04D9-195F-3909-3207FA18DD4F}"/>
              </a:ext>
            </a:extLst>
          </p:cNvPr>
          <p:cNvSpPr/>
          <p:nvPr/>
        </p:nvSpPr>
        <p:spPr>
          <a:xfrm>
            <a:off x="124316" y="1554162"/>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7" name="矩形: 圆角 36">
            <a:extLst>
              <a:ext uri="{FF2B5EF4-FFF2-40B4-BE49-F238E27FC236}">
                <a16:creationId xmlns:a16="http://schemas.microsoft.com/office/drawing/2014/main" id="{F8E45520-717F-6D3D-A889-D1C20731E908}"/>
              </a:ext>
            </a:extLst>
          </p:cNvPr>
          <p:cNvSpPr/>
          <p:nvPr/>
        </p:nvSpPr>
        <p:spPr>
          <a:xfrm>
            <a:off x="132504" y="1977939"/>
            <a:ext cx="1248473"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9AF10BF-A6A9-9845-E9EA-36DC5C4E9848}"/>
              </a:ext>
            </a:extLst>
          </p:cNvPr>
          <p:cNvSpPr txBox="1"/>
          <p:nvPr/>
        </p:nvSpPr>
        <p:spPr>
          <a:xfrm>
            <a:off x="378878" y="1951168"/>
            <a:ext cx="776019"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偏航角</a:t>
            </a:r>
          </a:p>
        </p:txBody>
      </p:sp>
      <p:sp>
        <p:nvSpPr>
          <p:cNvPr id="39" name="文本框 38">
            <a:extLst>
              <a:ext uri="{FF2B5EF4-FFF2-40B4-BE49-F238E27FC236}">
                <a16:creationId xmlns:a16="http://schemas.microsoft.com/office/drawing/2014/main" id="{E641E36B-63E7-A5C4-2AC5-DB177FCAB968}"/>
              </a:ext>
            </a:extLst>
          </p:cNvPr>
          <p:cNvSpPr txBox="1"/>
          <p:nvPr/>
        </p:nvSpPr>
        <p:spPr>
          <a:xfrm>
            <a:off x="74680" y="2380474"/>
            <a:ext cx="1372956"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速度偏差权重</a:t>
            </a:r>
          </a:p>
        </p:txBody>
      </p:sp>
      <p:sp>
        <p:nvSpPr>
          <p:cNvPr id="40" name="文本框 39">
            <a:extLst>
              <a:ext uri="{FF2B5EF4-FFF2-40B4-BE49-F238E27FC236}">
                <a16:creationId xmlns:a16="http://schemas.microsoft.com/office/drawing/2014/main" id="{58B2EFF4-7613-8EF3-FDB5-338EC0C0E713}"/>
              </a:ext>
            </a:extLst>
          </p:cNvPr>
          <p:cNvSpPr txBox="1"/>
          <p:nvPr/>
        </p:nvSpPr>
        <p:spPr>
          <a:xfrm>
            <a:off x="38503" y="1555450"/>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横向位置偏差</a:t>
            </a:r>
          </a:p>
        </p:txBody>
      </p:sp>
      <p:sp>
        <p:nvSpPr>
          <p:cNvPr id="44" name="矩形: 圆角 43">
            <a:extLst>
              <a:ext uri="{FF2B5EF4-FFF2-40B4-BE49-F238E27FC236}">
                <a16:creationId xmlns:a16="http://schemas.microsoft.com/office/drawing/2014/main" id="{A6828166-2E0C-7AD0-113D-9559FA7A6F8E}"/>
              </a:ext>
            </a:extLst>
          </p:cNvPr>
          <p:cNvSpPr/>
          <p:nvPr/>
        </p:nvSpPr>
        <p:spPr>
          <a:xfrm>
            <a:off x="123474" y="3312875"/>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5" name="矩形: 圆角 44">
            <a:extLst>
              <a:ext uri="{FF2B5EF4-FFF2-40B4-BE49-F238E27FC236}">
                <a16:creationId xmlns:a16="http://schemas.microsoft.com/office/drawing/2014/main" id="{CD643BB0-977B-7D7B-9FC2-20D4C29E0702}"/>
              </a:ext>
            </a:extLst>
          </p:cNvPr>
          <p:cNvSpPr/>
          <p:nvPr/>
        </p:nvSpPr>
        <p:spPr>
          <a:xfrm>
            <a:off x="124316" y="2835042"/>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6C939F7-9DDD-CE46-4379-6DD8BCD0CD87}"/>
              </a:ext>
            </a:extLst>
          </p:cNvPr>
          <p:cNvSpPr txBox="1"/>
          <p:nvPr/>
        </p:nvSpPr>
        <p:spPr>
          <a:xfrm>
            <a:off x="74544" y="3282731"/>
            <a:ext cx="1372956"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前轮转向速率</a:t>
            </a:r>
          </a:p>
        </p:txBody>
      </p:sp>
      <p:sp>
        <p:nvSpPr>
          <p:cNvPr id="47" name="文本框 46">
            <a:extLst>
              <a:ext uri="{FF2B5EF4-FFF2-40B4-BE49-F238E27FC236}">
                <a16:creationId xmlns:a16="http://schemas.microsoft.com/office/drawing/2014/main" id="{278C6877-BC06-1023-FDF8-E77B647E9899}"/>
              </a:ext>
            </a:extLst>
          </p:cNvPr>
          <p:cNvSpPr txBox="1"/>
          <p:nvPr/>
        </p:nvSpPr>
        <p:spPr>
          <a:xfrm>
            <a:off x="38503" y="2836330"/>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纵向加速度</a:t>
            </a:r>
          </a:p>
        </p:txBody>
      </p:sp>
      <p:sp>
        <p:nvSpPr>
          <p:cNvPr id="62" name="矩形: 圆角 61">
            <a:extLst>
              <a:ext uri="{FF2B5EF4-FFF2-40B4-BE49-F238E27FC236}">
                <a16:creationId xmlns:a16="http://schemas.microsoft.com/office/drawing/2014/main" id="{32521024-5640-C203-F484-2EE966004214}"/>
              </a:ext>
            </a:extLst>
          </p:cNvPr>
          <p:cNvSpPr/>
          <p:nvPr/>
        </p:nvSpPr>
        <p:spPr>
          <a:xfrm>
            <a:off x="1496431" y="1572669"/>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3" name="矩形: 圆角 62">
            <a:extLst>
              <a:ext uri="{FF2B5EF4-FFF2-40B4-BE49-F238E27FC236}">
                <a16:creationId xmlns:a16="http://schemas.microsoft.com/office/drawing/2014/main" id="{67E1CA84-ED5A-3F33-0AA7-3AC02C319E08}"/>
              </a:ext>
            </a:extLst>
          </p:cNvPr>
          <p:cNvSpPr/>
          <p:nvPr/>
        </p:nvSpPr>
        <p:spPr>
          <a:xfrm>
            <a:off x="1474978" y="1989113"/>
            <a:ext cx="1287407"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88764B25-4035-E142-33E1-7059CBAAAB41}"/>
              </a:ext>
            </a:extLst>
          </p:cNvPr>
          <p:cNvSpPr txBox="1"/>
          <p:nvPr/>
        </p:nvSpPr>
        <p:spPr>
          <a:xfrm>
            <a:off x="1729035" y="1961364"/>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加速度</a:t>
            </a:r>
          </a:p>
        </p:txBody>
      </p:sp>
      <p:sp>
        <p:nvSpPr>
          <p:cNvPr id="65" name="矩形: 圆角 64">
            <a:extLst>
              <a:ext uri="{FF2B5EF4-FFF2-40B4-BE49-F238E27FC236}">
                <a16:creationId xmlns:a16="http://schemas.microsoft.com/office/drawing/2014/main" id="{35FEDA91-4EB5-5C35-1628-B96D203C29EE}"/>
              </a:ext>
            </a:extLst>
          </p:cNvPr>
          <p:cNvSpPr/>
          <p:nvPr/>
        </p:nvSpPr>
        <p:spPr>
          <a:xfrm>
            <a:off x="1505744" y="2409147"/>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6" name="矩形: 圆角 65">
            <a:extLst>
              <a:ext uri="{FF2B5EF4-FFF2-40B4-BE49-F238E27FC236}">
                <a16:creationId xmlns:a16="http://schemas.microsoft.com/office/drawing/2014/main" id="{1A9BD042-276F-9A50-85EC-88F6A446A3D0}"/>
              </a:ext>
            </a:extLst>
          </p:cNvPr>
          <p:cNvSpPr/>
          <p:nvPr/>
        </p:nvSpPr>
        <p:spPr>
          <a:xfrm>
            <a:off x="1496431" y="2836330"/>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000EC87B-C0A0-447D-7D59-1E1B35E0988F}"/>
              </a:ext>
            </a:extLst>
          </p:cNvPr>
          <p:cNvSpPr txBox="1"/>
          <p:nvPr/>
        </p:nvSpPr>
        <p:spPr>
          <a:xfrm>
            <a:off x="1407942" y="2392163"/>
            <a:ext cx="150393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侧滑角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偏航率</a:t>
            </a:r>
          </a:p>
        </p:txBody>
      </p:sp>
      <p:sp>
        <p:nvSpPr>
          <p:cNvPr id="69" name="文本框 68">
            <a:extLst>
              <a:ext uri="{FF2B5EF4-FFF2-40B4-BE49-F238E27FC236}">
                <a16:creationId xmlns:a16="http://schemas.microsoft.com/office/drawing/2014/main" id="{B5C1D556-5909-F2F8-D3F8-B0C0555823B8}"/>
              </a:ext>
            </a:extLst>
          </p:cNvPr>
          <p:cNvSpPr txBox="1"/>
          <p:nvPr/>
        </p:nvSpPr>
        <p:spPr>
          <a:xfrm>
            <a:off x="1429395" y="2819585"/>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与障碍物距离</a:t>
            </a:r>
          </a:p>
        </p:txBody>
      </p:sp>
      <p:sp>
        <p:nvSpPr>
          <p:cNvPr id="70" name="文本框 69">
            <a:extLst>
              <a:ext uri="{FF2B5EF4-FFF2-40B4-BE49-F238E27FC236}">
                <a16:creationId xmlns:a16="http://schemas.microsoft.com/office/drawing/2014/main" id="{95AE65A9-1419-9FAD-B5A7-17E3D49A8517}"/>
              </a:ext>
            </a:extLst>
          </p:cNvPr>
          <p:cNvSpPr txBox="1"/>
          <p:nvPr/>
        </p:nvSpPr>
        <p:spPr>
          <a:xfrm>
            <a:off x="1407942" y="1574004"/>
            <a:ext cx="1457784" cy="338554"/>
          </a:xfrm>
          <a:prstGeom prst="rect">
            <a:avLst/>
          </a:prstGeom>
          <a:noFill/>
        </p:spPr>
        <p:txBody>
          <a:bodyPr wrap="square">
            <a:spAutoFit/>
          </a:bodyPr>
          <a:lstStyle/>
          <a:p>
            <a:pPr algn="ctr"/>
            <a:r>
              <a:rPr lang="zh-CN" altLang="en-US" sz="1600" b="0" i="0" dirty="0">
                <a:solidFill>
                  <a:srgbClr val="262626"/>
                </a:solidFill>
                <a:effectLst/>
                <a:latin typeface="微软雅黑" panose="020B0503020204020204" pitchFamily="34" charset="-122"/>
                <a:ea typeface="微软雅黑" panose="020B0503020204020204" pitchFamily="34" charset="-122"/>
              </a:rPr>
              <a:t>车辆位置坐标</a:t>
            </a:r>
            <a:endParaRPr lang="zh-CN" altLang="en-US" sz="1600" dirty="0">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2556BC23-37B6-5063-913B-1116CABDBC1E}"/>
              </a:ext>
            </a:extLst>
          </p:cNvPr>
          <p:cNvSpPr/>
          <p:nvPr/>
        </p:nvSpPr>
        <p:spPr>
          <a:xfrm>
            <a:off x="1523908" y="3343019"/>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5716FC23-A9C8-3A51-F347-3A8569A7D458}"/>
              </a:ext>
            </a:extLst>
          </p:cNvPr>
          <p:cNvSpPr txBox="1"/>
          <p:nvPr/>
        </p:nvSpPr>
        <p:spPr>
          <a:xfrm>
            <a:off x="1959375" y="3327076"/>
            <a:ext cx="401072"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6" name="矩形: 圆角 95">
            <a:extLst>
              <a:ext uri="{FF2B5EF4-FFF2-40B4-BE49-F238E27FC236}">
                <a16:creationId xmlns:a16="http://schemas.microsoft.com/office/drawing/2014/main" id="{DE8E13F4-2BBE-A286-FDFA-3E535D559D39}"/>
              </a:ext>
            </a:extLst>
          </p:cNvPr>
          <p:cNvSpPr/>
          <p:nvPr/>
        </p:nvSpPr>
        <p:spPr>
          <a:xfrm>
            <a:off x="3511281" y="3492417"/>
            <a:ext cx="2833205" cy="1529825"/>
          </a:xfrm>
          <a:prstGeom prst="roundRect">
            <a:avLst>
              <a:gd name="adj" fmla="val 5510"/>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611EF500-A494-9D54-51AD-CD04840B23F1}"/>
              </a:ext>
            </a:extLst>
          </p:cNvPr>
          <p:cNvSpPr/>
          <p:nvPr/>
        </p:nvSpPr>
        <p:spPr>
          <a:xfrm>
            <a:off x="4322922" y="4938186"/>
            <a:ext cx="1182817" cy="317584"/>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Pre-train</a:t>
            </a:r>
            <a:endParaRPr lang="zh-CN" altLang="en-US" b="1" dirty="0">
              <a:solidFill>
                <a:schemeClr val="tx1"/>
              </a:solidFill>
            </a:endParaRPr>
          </a:p>
        </p:txBody>
      </p:sp>
      <p:sp>
        <p:nvSpPr>
          <p:cNvPr id="98" name="矩形 97">
            <a:extLst>
              <a:ext uri="{FF2B5EF4-FFF2-40B4-BE49-F238E27FC236}">
                <a16:creationId xmlns:a16="http://schemas.microsoft.com/office/drawing/2014/main" id="{ABCB4AE9-CE43-76CE-18AA-39EE5418266E}"/>
              </a:ext>
            </a:extLst>
          </p:cNvPr>
          <p:cNvSpPr/>
          <p:nvPr/>
        </p:nvSpPr>
        <p:spPr>
          <a:xfrm>
            <a:off x="3722426" y="3590348"/>
            <a:ext cx="2383810" cy="30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GPR(2023 – Machines) </a:t>
            </a:r>
            <a:endParaRPr lang="zh-CN" altLang="en-US" sz="1600" dirty="0"/>
          </a:p>
        </p:txBody>
      </p:sp>
      <p:sp>
        <p:nvSpPr>
          <p:cNvPr id="99" name="矩形 98">
            <a:extLst>
              <a:ext uri="{FF2B5EF4-FFF2-40B4-BE49-F238E27FC236}">
                <a16:creationId xmlns:a16="http://schemas.microsoft.com/office/drawing/2014/main" id="{B5574668-67D6-E160-C832-9CE79408CC5D}"/>
              </a:ext>
            </a:extLst>
          </p:cNvPr>
          <p:cNvSpPr/>
          <p:nvPr/>
        </p:nvSpPr>
        <p:spPr>
          <a:xfrm>
            <a:off x="3722426" y="4063766"/>
            <a:ext cx="2383810" cy="30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Pareto Front(2024</a:t>
            </a:r>
            <a:r>
              <a:rPr lang="zh-CN" altLang="en-US" sz="1600" dirty="0"/>
              <a:t> </a:t>
            </a:r>
            <a:r>
              <a:rPr lang="en-US" altLang="zh-CN" sz="1600" dirty="0"/>
              <a:t>– IEEE)</a:t>
            </a:r>
            <a:endParaRPr lang="zh-CN" altLang="en-US" sz="1600" dirty="0"/>
          </a:p>
        </p:txBody>
      </p:sp>
      <p:sp>
        <p:nvSpPr>
          <p:cNvPr id="100" name="矩形 99">
            <a:extLst>
              <a:ext uri="{FF2B5EF4-FFF2-40B4-BE49-F238E27FC236}">
                <a16:creationId xmlns:a16="http://schemas.microsoft.com/office/drawing/2014/main" id="{7D541B3B-6D2C-B40A-314E-C8F4282DAC10}"/>
              </a:ext>
            </a:extLst>
          </p:cNvPr>
          <p:cNvSpPr/>
          <p:nvPr/>
        </p:nvSpPr>
        <p:spPr>
          <a:xfrm>
            <a:off x="3735977" y="4537184"/>
            <a:ext cx="2383810" cy="30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Episodic Set(2025</a:t>
            </a:r>
            <a:r>
              <a:rPr lang="zh-CN" altLang="en-US" sz="1600" dirty="0"/>
              <a:t> </a:t>
            </a:r>
            <a:r>
              <a:rPr lang="en-US" altLang="zh-CN" sz="1600" dirty="0"/>
              <a:t>– IEEE)</a:t>
            </a:r>
            <a:endParaRPr lang="zh-CN" altLang="en-US" sz="1600" dirty="0"/>
          </a:p>
        </p:txBody>
      </p:sp>
      <p:sp>
        <p:nvSpPr>
          <p:cNvPr id="106" name="矩形: 圆角 105">
            <a:extLst>
              <a:ext uri="{FF2B5EF4-FFF2-40B4-BE49-F238E27FC236}">
                <a16:creationId xmlns:a16="http://schemas.microsoft.com/office/drawing/2014/main" id="{224EFE88-A32B-B5FF-665A-6217DAA27441}"/>
              </a:ext>
            </a:extLst>
          </p:cNvPr>
          <p:cNvSpPr/>
          <p:nvPr/>
        </p:nvSpPr>
        <p:spPr>
          <a:xfrm>
            <a:off x="3501528" y="1022526"/>
            <a:ext cx="2833205" cy="955413"/>
          </a:xfrm>
          <a:prstGeom prst="roundRect">
            <a:avLst>
              <a:gd name="adj" fmla="val 5510"/>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087FB1EA-6F99-68AC-C821-1CD58A09588F}"/>
              </a:ext>
            </a:extLst>
          </p:cNvPr>
          <p:cNvSpPr/>
          <p:nvPr/>
        </p:nvSpPr>
        <p:spPr>
          <a:xfrm>
            <a:off x="4235165" y="1875848"/>
            <a:ext cx="1182817" cy="317584"/>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连续时空</a:t>
            </a:r>
          </a:p>
        </p:txBody>
      </p:sp>
      <p:sp>
        <p:nvSpPr>
          <p:cNvPr id="108" name="矩形 107">
            <a:extLst>
              <a:ext uri="{FF2B5EF4-FFF2-40B4-BE49-F238E27FC236}">
                <a16:creationId xmlns:a16="http://schemas.microsoft.com/office/drawing/2014/main" id="{D246DED7-1A2B-77F7-B5C7-1D17A1E15AED}"/>
              </a:ext>
            </a:extLst>
          </p:cNvPr>
          <p:cNvSpPr/>
          <p:nvPr/>
        </p:nvSpPr>
        <p:spPr>
          <a:xfrm>
            <a:off x="3960573" y="1151213"/>
            <a:ext cx="1937356" cy="529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安全时空走廊</a:t>
            </a:r>
            <a:endParaRPr lang="en-US" altLang="zh-CN" dirty="0"/>
          </a:p>
          <a:p>
            <a:pPr algn="ctr"/>
            <a:r>
              <a:rPr lang="en-US" altLang="zh-CN" dirty="0"/>
              <a:t>(2025 – CEP)</a:t>
            </a:r>
            <a:endParaRPr lang="zh-CN" altLang="en-US" dirty="0"/>
          </a:p>
        </p:txBody>
      </p:sp>
      <p:cxnSp>
        <p:nvCxnSpPr>
          <p:cNvPr id="112" name="连接符: 肘形 111">
            <a:extLst>
              <a:ext uri="{FF2B5EF4-FFF2-40B4-BE49-F238E27FC236}">
                <a16:creationId xmlns:a16="http://schemas.microsoft.com/office/drawing/2014/main" id="{08824C95-B451-EC79-9BB0-D85BA82C23B4}"/>
              </a:ext>
            </a:extLst>
          </p:cNvPr>
          <p:cNvCxnSpPr>
            <a:cxnSpLocks/>
            <a:stCxn id="10" idx="3"/>
            <a:endCxn id="106" idx="1"/>
          </p:cNvCxnSpPr>
          <p:nvPr/>
        </p:nvCxnSpPr>
        <p:spPr>
          <a:xfrm flipV="1">
            <a:off x="2993459" y="1500233"/>
            <a:ext cx="508069" cy="1268899"/>
          </a:xfrm>
          <a:prstGeom prst="bentConnector3">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连接符: 肘形 113">
            <a:extLst>
              <a:ext uri="{FF2B5EF4-FFF2-40B4-BE49-F238E27FC236}">
                <a16:creationId xmlns:a16="http://schemas.microsoft.com/office/drawing/2014/main" id="{83D1829D-7537-8405-DECB-725BC1A01A89}"/>
              </a:ext>
            </a:extLst>
          </p:cNvPr>
          <p:cNvCxnSpPr>
            <a:cxnSpLocks/>
            <a:stCxn id="10" idx="3"/>
            <a:endCxn id="96" idx="1"/>
          </p:cNvCxnSpPr>
          <p:nvPr/>
        </p:nvCxnSpPr>
        <p:spPr>
          <a:xfrm>
            <a:off x="2993459" y="2769132"/>
            <a:ext cx="517822" cy="1488198"/>
          </a:xfrm>
          <a:prstGeom prst="bentConnector3">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15" name="矩形: 圆角 114">
            <a:extLst>
              <a:ext uri="{FF2B5EF4-FFF2-40B4-BE49-F238E27FC236}">
                <a16:creationId xmlns:a16="http://schemas.microsoft.com/office/drawing/2014/main" id="{85AF0C45-ABEE-CE38-9CA6-0D24402266D8}"/>
              </a:ext>
            </a:extLst>
          </p:cNvPr>
          <p:cNvSpPr/>
          <p:nvPr/>
        </p:nvSpPr>
        <p:spPr>
          <a:xfrm>
            <a:off x="6700157" y="1307185"/>
            <a:ext cx="2954956" cy="2820202"/>
          </a:xfrm>
          <a:prstGeom prst="roundRect">
            <a:avLst>
              <a:gd name="adj" fmla="val 5510"/>
            </a:avLst>
          </a:prstGeom>
          <a:noFill/>
          <a:ln w="38100">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圆角 115">
            <a:extLst>
              <a:ext uri="{FF2B5EF4-FFF2-40B4-BE49-F238E27FC236}">
                <a16:creationId xmlns:a16="http://schemas.microsoft.com/office/drawing/2014/main" id="{C0E51563-DF45-EBA3-08D3-A820816D7540}"/>
              </a:ext>
            </a:extLst>
          </p:cNvPr>
          <p:cNvSpPr/>
          <p:nvPr/>
        </p:nvSpPr>
        <p:spPr>
          <a:xfrm>
            <a:off x="7543434" y="3978740"/>
            <a:ext cx="1372956" cy="317584"/>
          </a:xfrm>
          <a:prstGeom prst="roundRect">
            <a:avLst/>
          </a:prstGeom>
          <a:solidFill>
            <a:srgbClr val="46B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安全状态集</a:t>
            </a:r>
          </a:p>
        </p:txBody>
      </p:sp>
      <p:sp>
        <p:nvSpPr>
          <p:cNvPr id="117" name="矩形: 圆角 116">
            <a:extLst>
              <a:ext uri="{FF2B5EF4-FFF2-40B4-BE49-F238E27FC236}">
                <a16:creationId xmlns:a16="http://schemas.microsoft.com/office/drawing/2014/main" id="{51186491-3DEC-376B-35DA-CF1B2CC76717}"/>
              </a:ext>
            </a:extLst>
          </p:cNvPr>
          <p:cNvSpPr/>
          <p:nvPr/>
        </p:nvSpPr>
        <p:spPr>
          <a:xfrm>
            <a:off x="6794789" y="2358772"/>
            <a:ext cx="1248471" cy="306668"/>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18" name="矩形: 圆角 117">
            <a:extLst>
              <a:ext uri="{FF2B5EF4-FFF2-40B4-BE49-F238E27FC236}">
                <a16:creationId xmlns:a16="http://schemas.microsoft.com/office/drawing/2014/main" id="{1A9BCB63-07BD-6F2D-19C7-146FA48BD718}"/>
              </a:ext>
            </a:extLst>
          </p:cNvPr>
          <p:cNvSpPr/>
          <p:nvPr/>
        </p:nvSpPr>
        <p:spPr>
          <a:xfrm>
            <a:off x="6785970" y="1502316"/>
            <a:ext cx="1248471" cy="306668"/>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19" name="矩形: 圆角 118">
            <a:extLst>
              <a:ext uri="{FF2B5EF4-FFF2-40B4-BE49-F238E27FC236}">
                <a16:creationId xmlns:a16="http://schemas.microsoft.com/office/drawing/2014/main" id="{C9FD59F5-1650-E376-7C78-8DA53851A035}"/>
              </a:ext>
            </a:extLst>
          </p:cNvPr>
          <p:cNvSpPr/>
          <p:nvPr/>
        </p:nvSpPr>
        <p:spPr>
          <a:xfrm>
            <a:off x="6794158" y="1926093"/>
            <a:ext cx="1248473" cy="30666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8EA53B70-61CB-9185-B358-F73295D728AE}"/>
              </a:ext>
            </a:extLst>
          </p:cNvPr>
          <p:cNvSpPr txBox="1"/>
          <p:nvPr/>
        </p:nvSpPr>
        <p:spPr>
          <a:xfrm>
            <a:off x="7040532" y="1899322"/>
            <a:ext cx="776019"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偏航角</a:t>
            </a:r>
          </a:p>
        </p:txBody>
      </p:sp>
      <p:sp>
        <p:nvSpPr>
          <p:cNvPr id="121" name="文本框 120">
            <a:extLst>
              <a:ext uri="{FF2B5EF4-FFF2-40B4-BE49-F238E27FC236}">
                <a16:creationId xmlns:a16="http://schemas.microsoft.com/office/drawing/2014/main" id="{971BA8CC-85E6-1556-D574-03FB3136AD3A}"/>
              </a:ext>
            </a:extLst>
          </p:cNvPr>
          <p:cNvSpPr txBox="1"/>
          <p:nvPr/>
        </p:nvSpPr>
        <p:spPr>
          <a:xfrm>
            <a:off x="6731605" y="2349121"/>
            <a:ext cx="1372956"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速度偏差权重</a:t>
            </a:r>
          </a:p>
        </p:txBody>
      </p:sp>
      <p:sp>
        <p:nvSpPr>
          <p:cNvPr id="122" name="文本框 121">
            <a:extLst>
              <a:ext uri="{FF2B5EF4-FFF2-40B4-BE49-F238E27FC236}">
                <a16:creationId xmlns:a16="http://schemas.microsoft.com/office/drawing/2014/main" id="{E365D1DB-8311-D8DE-0A1B-0BE78731487A}"/>
              </a:ext>
            </a:extLst>
          </p:cNvPr>
          <p:cNvSpPr txBox="1"/>
          <p:nvPr/>
        </p:nvSpPr>
        <p:spPr>
          <a:xfrm>
            <a:off x="6711545" y="1493550"/>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横向位置偏差</a:t>
            </a:r>
          </a:p>
        </p:txBody>
      </p:sp>
      <p:sp>
        <p:nvSpPr>
          <p:cNvPr id="123" name="矩形: 圆角 122">
            <a:extLst>
              <a:ext uri="{FF2B5EF4-FFF2-40B4-BE49-F238E27FC236}">
                <a16:creationId xmlns:a16="http://schemas.microsoft.com/office/drawing/2014/main" id="{1DA8C18B-3E17-115D-7BC1-27A960FFC0D9}"/>
              </a:ext>
            </a:extLst>
          </p:cNvPr>
          <p:cNvSpPr/>
          <p:nvPr/>
        </p:nvSpPr>
        <p:spPr>
          <a:xfrm>
            <a:off x="6785128" y="3261029"/>
            <a:ext cx="1248471" cy="306668"/>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4" name="矩形: 圆角 123">
            <a:extLst>
              <a:ext uri="{FF2B5EF4-FFF2-40B4-BE49-F238E27FC236}">
                <a16:creationId xmlns:a16="http://schemas.microsoft.com/office/drawing/2014/main" id="{481FCF98-9D66-128E-629E-5A6B2365717E}"/>
              </a:ext>
            </a:extLst>
          </p:cNvPr>
          <p:cNvSpPr/>
          <p:nvPr/>
        </p:nvSpPr>
        <p:spPr>
          <a:xfrm>
            <a:off x="6785970" y="2783196"/>
            <a:ext cx="1248471" cy="306668"/>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0E4E3C53-BC21-6AB0-E93E-4BA967723691}"/>
              </a:ext>
            </a:extLst>
          </p:cNvPr>
          <p:cNvSpPr txBox="1"/>
          <p:nvPr/>
        </p:nvSpPr>
        <p:spPr>
          <a:xfrm>
            <a:off x="6722885" y="3262165"/>
            <a:ext cx="1372956"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前轮转向速率</a:t>
            </a:r>
          </a:p>
        </p:txBody>
      </p:sp>
      <p:sp>
        <p:nvSpPr>
          <p:cNvPr id="126" name="文本框 125">
            <a:extLst>
              <a:ext uri="{FF2B5EF4-FFF2-40B4-BE49-F238E27FC236}">
                <a16:creationId xmlns:a16="http://schemas.microsoft.com/office/drawing/2014/main" id="{45C8532E-92A0-E71A-BB68-F2620ADE3CEB}"/>
              </a:ext>
            </a:extLst>
          </p:cNvPr>
          <p:cNvSpPr txBox="1"/>
          <p:nvPr/>
        </p:nvSpPr>
        <p:spPr>
          <a:xfrm>
            <a:off x="6677351" y="2751929"/>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纵向加速度</a:t>
            </a:r>
          </a:p>
        </p:txBody>
      </p:sp>
      <p:sp>
        <p:nvSpPr>
          <p:cNvPr id="127" name="矩形: 圆角 126">
            <a:extLst>
              <a:ext uri="{FF2B5EF4-FFF2-40B4-BE49-F238E27FC236}">
                <a16:creationId xmlns:a16="http://schemas.microsoft.com/office/drawing/2014/main" id="{1DD9CBFA-26F0-3617-F607-A4CF9022C581}"/>
              </a:ext>
            </a:extLst>
          </p:cNvPr>
          <p:cNvSpPr/>
          <p:nvPr/>
        </p:nvSpPr>
        <p:spPr>
          <a:xfrm>
            <a:off x="8158085" y="1520823"/>
            <a:ext cx="1287405" cy="317871"/>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8" name="矩形: 圆角 127">
            <a:extLst>
              <a:ext uri="{FF2B5EF4-FFF2-40B4-BE49-F238E27FC236}">
                <a16:creationId xmlns:a16="http://schemas.microsoft.com/office/drawing/2014/main" id="{3DAEB64B-FB42-BC27-155F-73D89A5CD917}"/>
              </a:ext>
            </a:extLst>
          </p:cNvPr>
          <p:cNvSpPr/>
          <p:nvPr/>
        </p:nvSpPr>
        <p:spPr>
          <a:xfrm>
            <a:off x="8136632" y="1937267"/>
            <a:ext cx="1287407" cy="31787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29" name="文本框 128">
            <a:extLst>
              <a:ext uri="{FF2B5EF4-FFF2-40B4-BE49-F238E27FC236}">
                <a16:creationId xmlns:a16="http://schemas.microsoft.com/office/drawing/2014/main" id="{58CE1C6A-89F1-A936-BC25-0C40F586A4B1}"/>
              </a:ext>
            </a:extLst>
          </p:cNvPr>
          <p:cNvSpPr txBox="1"/>
          <p:nvPr/>
        </p:nvSpPr>
        <p:spPr>
          <a:xfrm>
            <a:off x="8390689" y="1909518"/>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加速度</a:t>
            </a:r>
          </a:p>
        </p:txBody>
      </p:sp>
      <p:sp>
        <p:nvSpPr>
          <p:cNvPr id="130" name="矩形: 圆角 129">
            <a:extLst>
              <a:ext uri="{FF2B5EF4-FFF2-40B4-BE49-F238E27FC236}">
                <a16:creationId xmlns:a16="http://schemas.microsoft.com/office/drawing/2014/main" id="{B003A25A-1E1F-0451-DB81-1F57E5986EA5}"/>
              </a:ext>
            </a:extLst>
          </p:cNvPr>
          <p:cNvSpPr/>
          <p:nvPr/>
        </p:nvSpPr>
        <p:spPr>
          <a:xfrm>
            <a:off x="8167398" y="2357301"/>
            <a:ext cx="1287405" cy="317871"/>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1" name="矩形: 圆角 130">
            <a:extLst>
              <a:ext uri="{FF2B5EF4-FFF2-40B4-BE49-F238E27FC236}">
                <a16:creationId xmlns:a16="http://schemas.microsoft.com/office/drawing/2014/main" id="{EEEE95A0-6BAC-409B-8308-423D9E59FE96}"/>
              </a:ext>
            </a:extLst>
          </p:cNvPr>
          <p:cNvSpPr/>
          <p:nvPr/>
        </p:nvSpPr>
        <p:spPr>
          <a:xfrm>
            <a:off x="8158085" y="2784484"/>
            <a:ext cx="1287405" cy="317871"/>
          </a:xfrm>
          <a:prstGeom prst="roundRect">
            <a:avLst/>
          </a:prstGeom>
          <a:solidFill>
            <a:srgbClr val="46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2" name="文本框 131">
            <a:extLst>
              <a:ext uri="{FF2B5EF4-FFF2-40B4-BE49-F238E27FC236}">
                <a16:creationId xmlns:a16="http://schemas.microsoft.com/office/drawing/2014/main" id="{D04363F6-1DA6-FA39-6C6B-4E0AA1CD4193}"/>
              </a:ext>
            </a:extLst>
          </p:cNvPr>
          <p:cNvSpPr txBox="1"/>
          <p:nvPr/>
        </p:nvSpPr>
        <p:spPr>
          <a:xfrm>
            <a:off x="8081857" y="2350634"/>
            <a:ext cx="150393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侧滑角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偏航率</a:t>
            </a:r>
          </a:p>
        </p:txBody>
      </p:sp>
      <p:sp>
        <p:nvSpPr>
          <p:cNvPr id="133" name="文本框 132">
            <a:extLst>
              <a:ext uri="{FF2B5EF4-FFF2-40B4-BE49-F238E27FC236}">
                <a16:creationId xmlns:a16="http://schemas.microsoft.com/office/drawing/2014/main" id="{AC18FCF7-104A-0A5B-400B-EB46345415DD}"/>
              </a:ext>
            </a:extLst>
          </p:cNvPr>
          <p:cNvSpPr txBox="1"/>
          <p:nvPr/>
        </p:nvSpPr>
        <p:spPr>
          <a:xfrm>
            <a:off x="8101911" y="2768664"/>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与障碍物距离</a:t>
            </a:r>
          </a:p>
        </p:txBody>
      </p:sp>
      <p:sp>
        <p:nvSpPr>
          <p:cNvPr id="134" name="文本框 133">
            <a:extLst>
              <a:ext uri="{FF2B5EF4-FFF2-40B4-BE49-F238E27FC236}">
                <a16:creationId xmlns:a16="http://schemas.microsoft.com/office/drawing/2014/main" id="{883D943E-2388-7609-5FE6-6F4A2784C4DE}"/>
              </a:ext>
            </a:extLst>
          </p:cNvPr>
          <p:cNvSpPr txBox="1"/>
          <p:nvPr/>
        </p:nvSpPr>
        <p:spPr>
          <a:xfrm>
            <a:off x="8084516" y="1493081"/>
            <a:ext cx="1457784" cy="338554"/>
          </a:xfrm>
          <a:prstGeom prst="rect">
            <a:avLst/>
          </a:prstGeom>
          <a:noFill/>
        </p:spPr>
        <p:txBody>
          <a:bodyPr wrap="square">
            <a:spAutoFit/>
          </a:bodyPr>
          <a:lstStyle/>
          <a:p>
            <a:pPr algn="ctr"/>
            <a:r>
              <a:rPr lang="zh-CN" altLang="en-US" sz="1600" b="0" i="0" dirty="0">
                <a:solidFill>
                  <a:srgbClr val="262626"/>
                </a:solidFill>
                <a:effectLst/>
                <a:latin typeface="微软雅黑" panose="020B0503020204020204" pitchFamily="34" charset="-122"/>
                <a:ea typeface="微软雅黑" panose="020B0503020204020204" pitchFamily="34" charset="-122"/>
              </a:rPr>
              <a:t>车辆位置坐标</a:t>
            </a:r>
            <a:endParaRPr lang="zh-CN" altLang="en-US" sz="1600" dirty="0">
              <a:latin typeface="微软雅黑" panose="020B0503020204020204" pitchFamily="34" charset="-122"/>
              <a:ea typeface="微软雅黑" panose="020B0503020204020204" pitchFamily="34" charset="-122"/>
            </a:endParaRPr>
          </a:p>
        </p:txBody>
      </p:sp>
      <p:sp>
        <p:nvSpPr>
          <p:cNvPr id="135" name="矩形: 圆角 134">
            <a:extLst>
              <a:ext uri="{FF2B5EF4-FFF2-40B4-BE49-F238E27FC236}">
                <a16:creationId xmlns:a16="http://schemas.microsoft.com/office/drawing/2014/main" id="{C570DA60-BD84-A624-63F7-C2E71223E30C}"/>
              </a:ext>
            </a:extLst>
          </p:cNvPr>
          <p:cNvSpPr/>
          <p:nvPr/>
        </p:nvSpPr>
        <p:spPr>
          <a:xfrm>
            <a:off x="8185562" y="3291173"/>
            <a:ext cx="1248471" cy="30666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6" name="文本框 135">
            <a:extLst>
              <a:ext uri="{FF2B5EF4-FFF2-40B4-BE49-F238E27FC236}">
                <a16:creationId xmlns:a16="http://schemas.microsoft.com/office/drawing/2014/main" id="{9083E7A6-696D-77A8-22A1-B45A64ECA627}"/>
              </a:ext>
            </a:extLst>
          </p:cNvPr>
          <p:cNvSpPr txBox="1"/>
          <p:nvPr/>
        </p:nvSpPr>
        <p:spPr>
          <a:xfrm>
            <a:off x="8621029" y="3275230"/>
            <a:ext cx="401072"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cxnSp>
        <p:nvCxnSpPr>
          <p:cNvPr id="140" name="连接符: 肘形 139">
            <a:extLst>
              <a:ext uri="{FF2B5EF4-FFF2-40B4-BE49-F238E27FC236}">
                <a16:creationId xmlns:a16="http://schemas.microsoft.com/office/drawing/2014/main" id="{FCDA82F5-F7B5-F129-81F9-693DB2E08F57}"/>
              </a:ext>
            </a:extLst>
          </p:cNvPr>
          <p:cNvCxnSpPr>
            <a:cxnSpLocks/>
            <a:stCxn id="106" idx="3"/>
            <a:endCxn id="126" idx="1"/>
          </p:cNvCxnSpPr>
          <p:nvPr/>
        </p:nvCxnSpPr>
        <p:spPr>
          <a:xfrm>
            <a:off x="6334733" y="1500233"/>
            <a:ext cx="342618" cy="1415007"/>
          </a:xfrm>
          <a:prstGeom prst="bentConnector3">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连接符: 肘形 141">
            <a:extLst>
              <a:ext uri="{FF2B5EF4-FFF2-40B4-BE49-F238E27FC236}">
                <a16:creationId xmlns:a16="http://schemas.microsoft.com/office/drawing/2014/main" id="{8471BA3A-31A5-5FD5-F1FF-16534265FBED}"/>
              </a:ext>
            </a:extLst>
          </p:cNvPr>
          <p:cNvCxnSpPr>
            <a:cxnSpLocks/>
            <a:stCxn id="96" idx="3"/>
            <a:endCxn id="126" idx="1"/>
          </p:cNvCxnSpPr>
          <p:nvPr/>
        </p:nvCxnSpPr>
        <p:spPr>
          <a:xfrm flipV="1">
            <a:off x="6344486" y="2915240"/>
            <a:ext cx="332865" cy="1342090"/>
          </a:xfrm>
          <a:prstGeom prst="bentConnector3">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直接箭头连接符 143">
            <a:extLst>
              <a:ext uri="{FF2B5EF4-FFF2-40B4-BE49-F238E27FC236}">
                <a16:creationId xmlns:a16="http://schemas.microsoft.com/office/drawing/2014/main" id="{51474B66-EC99-224E-A70B-22E9CBB5E139}"/>
              </a:ext>
            </a:extLst>
          </p:cNvPr>
          <p:cNvCxnSpPr>
            <a:cxnSpLocks/>
            <a:stCxn id="115" idx="3"/>
          </p:cNvCxnSpPr>
          <p:nvPr/>
        </p:nvCxnSpPr>
        <p:spPr>
          <a:xfrm>
            <a:off x="9655113" y="2717286"/>
            <a:ext cx="297411" cy="0"/>
          </a:xfrm>
          <a:prstGeom prst="straightConnector1">
            <a:avLst/>
          </a:prstGeom>
          <a:ln w="38100">
            <a:solidFill>
              <a:srgbClr val="46B1E1"/>
            </a:solidFill>
            <a:tailEnd type="triangle"/>
          </a:ln>
        </p:spPr>
        <p:style>
          <a:lnRef idx="2">
            <a:schemeClr val="accent1"/>
          </a:lnRef>
          <a:fillRef idx="0">
            <a:schemeClr val="accent1"/>
          </a:fillRef>
          <a:effectRef idx="1">
            <a:schemeClr val="accent1"/>
          </a:effectRef>
          <a:fontRef idx="minor">
            <a:schemeClr val="tx1"/>
          </a:fontRef>
        </p:style>
      </p:cxnSp>
      <p:grpSp>
        <p:nvGrpSpPr>
          <p:cNvPr id="146" name="组合 14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6B6ADE5-E57B-D744-0663-64BCEA6B1479}"/>
              </a:ext>
            </a:extLst>
          </p:cNvPr>
          <p:cNvGrpSpPr>
            <a:grpSpLocks noChangeAspect="1"/>
          </p:cNvGrpSpPr>
          <p:nvPr/>
        </p:nvGrpSpPr>
        <p:grpSpPr>
          <a:xfrm>
            <a:off x="10033625" y="2295452"/>
            <a:ext cx="1500866" cy="802530"/>
            <a:chOff x="1503363" y="965200"/>
            <a:chExt cx="9215438" cy="4927600"/>
          </a:xfrm>
        </p:grpSpPr>
        <p:sp>
          <p:nvSpPr>
            <p:cNvPr id="147" name="îṡliḋe">
              <a:extLst>
                <a:ext uri="{FF2B5EF4-FFF2-40B4-BE49-F238E27FC236}">
                  <a16:creationId xmlns:a16="http://schemas.microsoft.com/office/drawing/2014/main" id="{5DD669DF-8F66-F9EE-F13C-4023F4BBD85A}"/>
                </a:ext>
              </a:extLst>
            </p:cNvPr>
            <p:cNvSpPr/>
            <p:nvPr/>
          </p:nvSpPr>
          <p:spPr bwMode="auto">
            <a:xfrm>
              <a:off x="1503363" y="5035550"/>
              <a:ext cx="9043988" cy="857250"/>
            </a:xfrm>
            <a:custGeom>
              <a:avLst/>
              <a:gdLst>
                <a:gd name="T0" fmla="*/ 639 w 2743"/>
                <a:gd name="T1" fmla="*/ 0 h 260"/>
                <a:gd name="T2" fmla="*/ 0 w 2743"/>
                <a:gd name="T3" fmla="*/ 119 h 260"/>
                <a:gd name="T4" fmla="*/ 1372 w 2743"/>
                <a:gd name="T5" fmla="*/ 260 h 260"/>
                <a:gd name="T6" fmla="*/ 2743 w 2743"/>
                <a:gd name="T7" fmla="*/ 119 h 260"/>
                <a:gd name="T8" fmla="*/ 2110 w 2743"/>
                <a:gd name="T9" fmla="*/ 0 h 260"/>
                <a:gd name="T10" fmla="*/ 2062 w 2743"/>
                <a:gd name="T11" fmla="*/ 21 h 260"/>
                <a:gd name="T12" fmla="*/ 2062 w 2743"/>
                <a:gd name="T13" fmla="*/ 21 h 260"/>
                <a:gd name="T14" fmla="*/ 2062 w 2743"/>
                <a:gd name="T15" fmla="*/ 21 h 260"/>
                <a:gd name="T16" fmla="*/ 2062 w 2743"/>
                <a:gd name="T17" fmla="*/ 21 h 260"/>
                <a:gd name="T18" fmla="*/ 2062 w 2743"/>
                <a:gd name="T19" fmla="*/ 21 h 260"/>
                <a:gd name="T20" fmla="*/ 2062 w 2743"/>
                <a:gd name="T21" fmla="*/ 21 h 260"/>
                <a:gd name="T22" fmla="*/ 1899 w 2743"/>
                <a:gd name="T23" fmla="*/ 24 h 260"/>
                <a:gd name="T24" fmla="*/ 1305 w 2743"/>
                <a:gd name="T25" fmla="*/ 16 h 260"/>
                <a:gd name="T26" fmla="*/ 1305 w 2743"/>
                <a:gd name="T27" fmla="*/ 16 h 260"/>
                <a:gd name="T28" fmla="*/ 1305 w 2743"/>
                <a:gd name="T29" fmla="*/ 16 h 260"/>
                <a:gd name="T30" fmla="*/ 1101 w 2743"/>
                <a:gd name="T31" fmla="*/ 13 h 260"/>
                <a:gd name="T32" fmla="*/ 1009 w 2743"/>
                <a:gd name="T33" fmla="*/ 13 h 260"/>
                <a:gd name="T34" fmla="*/ 732 w 2743"/>
                <a:gd name="T35" fmla="*/ 14 h 260"/>
                <a:gd name="T36" fmla="*/ 732 w 2743"/>
                <a:gd name="T37" fmla="*/ 14 h 260"/>
                <a:gd name="T38" fmla="*/ 732 w 2743"/>
                <a:gd name="T39" fmla="*/ 14 h 260"/>
                <a:gd name="T40" fmla="*/ 732 w 2743"/>
                <a:gd name="T41" fmla="*/ 14 h 260"/>
                <a:gd name="T42" fmla="*/ 680 w 2743"/>
                <a:gd name="T43" fmla="*/ 15 h 260"/>
                <a:gd name="T44" fmla="*/ 680 w 2743"/>
                <a:gd name="T45" fmla="*/ 15 h 260"/>
                <a:gd name="T46" fmla="*/ 679 w 2743"/>
                <a:gd name="T47" fmla="*/ 15 h 260"/>
                <a:gd name="T48" fmla="*/ 679 w 2743"/>
                <a:gd name="T49" fmla="*/ 15 h 260"/>
                <a:gd name="T50" fmla="*/ 679 w 2743"/>
                <a:gd name="T51" fmla="*/ 15 h 260"/>
                <a:gd name="T52" fmla="*/ 639 w 2743"/>
                <a:gd name="T53"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3" h="260">
                  <a:moveTo>
                    <a:pt x="639" y="0"/>
                  </a:moveTo>
                  <a:cubicBezTo>
                    <a:pt x="255" y="25"/>
                    <a:pt x="0" y="69"/>
                    <a:pt x="0" y="119"/>
                  </a:cubicBezTo>
                  <a:cubicBezTo>
                    <a:pt x="0" y="197"/>
                    <a:pt x="614" y="260"/>
                    <a:pt x="1372" y="260"/>
                  </a:cubicBezTo>
                  <a:cubicBezTo>
                    <a:pt x="2129" y="260"/>
                    <a:pt x="2743" y="197"/>
                    <a:pt x="2743" y="119"/>
                  </a:cubicBezTo>
                  <a:cubicBezTo>
                    <a:pt x="2743" y="69"/>
                    <a:pt x="2491" y="25"/>
                    <a:pt x="2110" y="0"/>
                  </a:cubicBezTo>
                  <a:cubicBezTo>
                    <a:pt x="2086" y="7"/>
                    <a:pt x="2069" y="14"/>
                    <a:pt x="2062" y="21"/>
                  </a:cubicBezTo>
                  <a:cubicBezTo>
                    <a:pt x="2062" y="21"/>
                    <a:pt x="2062" y="21"/>
                    <a:pt x="2062" y="21"/>
                  </a:cubicBezTo>
                  <a:cubicBezTo>
                    <a:pt x="2062" y="21"/>
                    <a:pt x="2062" y="21"/>
                    <a:pt x="2062" y="21"/>
                  </a:cubicBezTo>
                  <a:cubicBezTo>
                    <a:pt x="2062" y="21"/>
                    <a:pt x="2062" y="21"/>
                    <a:pt x="2062" y="21"/>
                  </a:cubicBezTo>
                  <a:cubicBezTo>
                    <a:pt x="2062" y="21"/>
                    <a:pt x="2062" y="21"/>
                    <a:pt x="2062" y="21"/>
                  </a:cubicBezTo>
                  <a:cubicBezTo>
                    <a:pt x="2062" y="21"/>
                    <a:pt x="2062" y="21"/>
                    <a:pt x="2062" y="21"/>
                  </a:cubicBezTo>
                  <a:cubicBezTo>
                    <a:pt x="2047" y="23"/>
                    <a:pt x="1984" y="24"/>
                    <a:pt x="1899" y="24"/>
                  </a:cubicBezTo>
                  <a:cubicBezTo>
                    <a:pt x="1718" y="24"/>
                    <a:pt x="1437" y="20"/>
                    <a:pt x="1305" y="16"/>
                  </a:cubicBezTo>
                  <a:cubicBezTo>
                    <a:pt x="1305" y="16"/>
                    <a:pt x="1305" y="16"/>
                    <a:pt x="1305" y="16"/>
                  </a:cubicBezTo>
                  <a:cubicBezTo>
                    <a:pt x="1305" y="16"/>
                    <a:pt x="1305" y="16"/>
                    <a:pt x="1305" y="16"/>
                  </a:cubicBezTo>
                  <a:cubicBezTo>
                    <a:pt x="1249" y="15"/>
                    <a:pt x="1177" y="14"/>
                    <a:pt x="1101" y="13"/>
                  </a:cubicBezTo>
                  <a:cubicBezTo>
                    <a:pt x="1070" y="13"/>
                    <a:pt x="1039" y="13"/>
                    <a:pt x="1009" y="13"/>
                  </a:cubicBezTo>
                  <a:cubicBezTo>
                    <a:pt x="899" y="13"/>
                    <a:pt x="793" y="14"/>
                    <a:pt x="732" y="14"/>
                  </a:cubicBezTo>
                  <a:cubicBezTo>
                    <a:pt x="732" y="14"/>
                    <a:pt x="732" y="14"/>
                    <a:pt x="732" y="14"/>
                  </a:cubicBezTo>
                  <a:cubicBezTo>
                    <a:pt x="732" y="14"/>
                    <a:pt x="732" y="14"/>
                    <a:pt x="732" y="14"/>
                  </a:cubicBezTo>
                  <a:cubicBezTo>
                    <a:pt x="732" y="14"/>
                    <a:pt x="732" y="14"/>
                    <a:pt x="732" y="14"/>
                  </a:cubicBezTo>
                  <a:cubicBezTo>
                    <a:pt x="704" y="15"/>
                    <a:pt x="685" y="15"/>
                    <a:pt x="680" y="15"/>
                  </a:cubicBezTo>
                  <a:cubicBezTo>
                    <a:pt x="680" y="15"/>
                    <a:pt x="680" y="15"/>
                    <a:pt x="680" y="15"/>
                  </a:cubicBezTo>
                  <a:cubicBezTo>
                    <a:pt x="680" y="15"/>
                    <a:pt x="679" y="15"/>
                    <a:pt x="679" y="15"/>
                  </a:cubicBezTo>
                  <a:cubicBezTo>
                    <a:pt x="679" y="15"/>
                    <a:pt x="679" y="15"/>
                    <a:pt x="679" y="15"/>
                  </a:cubicBezTo>
                  <a:cubicBezTo>
                    <a:pt x="679" y="15"/>
                    <a:pt x="679" y="15"/>
                    <a:pt x="679" y="15"/>
                  </a:cubicBezTo>
                  <a:cubicBezTo>
                    <a:pt x="666" y="9"/>
                    <a:pt x="653" y="4"/>
                    <a:pt x="639" y="0"/>
                  </a:cubicBezTo>
                </a:path>
              </a:pathLst>
            </a:custGeom>
            <a:solidFill>
              <a:srgbClr val="D7D7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ŝļiḍé">
              <a:extLst>
                <a:ext uri="{FF2B5EF4-FFF2-40B4-BE49-F238E27FC236}">
                  <a16:creationId xmlns:a16="http://schemas.microsoft.com/office/drawing/2014/main" id="{430CC2C8-E891-9090-417F-9C611292D932}"/>
                </a:ext>
              </a:extLst>
            </p:cNvPr>
            <p:cNvSpPr/>
            <p:nvPr/>
          </p:nvSpPr>
          <p:spPr bwMode="auto">
            <a:xfrm>
              <a:off x="2663826" y="965200"/>
              <a:ext cx="428625" cy="573088"/>
            </a:xfrm>
            <a:custGeom>
              <a:avLst/>
              <a:gdLst>
                <a:gd name="T0" fmla="*/ 1 w 130"/>
                <a:gd name="T1" fmla="*/ 3 h 174"/>
                <a:gd name="T2" fmla="*/ 1 w 130"/>
                <a:gd name="T3" fmla="*/ 4 h 174"/>
                <a:gd name="T4" fmla="*/ 24 w 130"/>
                <a:gd name="T5" fmla="*/ 34 h 174"/>
                <a:gd name="T6" fmla="*/ 86 w 130"/>
                <a:gd name="T7" fmla="*/ 117 h 174"/>
                <a:gd name="T8" fmla="*/ 112 w 130"/>
                <a:gd name="T9" fmla="*/ 153 h 174"/>
                <a:gd name="T10" fmla="*/ 126 w 130"/>
                <a:gd name="T11" fmla="*/ 173 h 174"/>
                <a:gd name="T12" fmla="*/ 129 w 130"/>
                <a:gd name="T13" fmla="*/ 174 h 174"/>
                <a:gd name="T14" fmla="*/ 129 w 130"/>
                <a:gd name="T15" fmla="*/ 171 h 174"/>
                <a:gd name="T16" fmla="*/ 121 w 130"/>
                <a:gd name="T17" fmla="*/ 160 h 174"/>
                <a:gd name="T18" fmla="*/ 54 w 130"/>
                <a:gd name="T19" fmla="*/ 67 h 174"/>
                <a:gd name="T20" fmla="*/ 20 w 130"/>
                <a:gd name="T21" fmla="*/ 22 h 174"/>
                <a:gd name="T22" fmla="*/ 9 w 130"/>
                <a:gd name="T23" fmla="*/ 7 h 174"/>
                <a:gd name="T24" fmla="*/ 5 w 130"/>
                <a:gd name="T25" fmla="*/ 3 h 174"/>
                <a:gd name="T26" fmla="*/ 3 w 130"/>
                <a:gd name="T27" fmla="*/ 0 h 174"/>
                <a:gd name="T28" fmla="*/ 1 w 130"/>
                <a:gd name="T29" fmla="*/ 0 h 174"/>
                <a:gd name="T30" fmla="*/ 1 w 130"/>
                <a:gd name="T31" fmla="*/ 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74">
                  <a:moveTo>
                    <a:pt x="1" y="3"/>
                  </a:moveTo>
                  <a:cubicBezTo>
                    <a:pt x="1" y="3"/>
                    <a:pt x="1" y="3"/>
                    <a:pt x="1" y="4"/>
                  </a:cubicBezTo>
                  <a:cubicBezTo>
                    <a:pt x="4" y="7"/>
                    <a:pt x="12" y="18"/>
                    <a:pt x="24" y="34"/>
                  </a:cubicBezTo>
                  <a:cubicBezTo>
                    <a:pt x="41" y="57"/>
                    <a:pt x="65" y="89"/>
                    <a:pt x="86" y="117"/>
                  </a:cubicBezTo>
                  <a:cubicBezTo>
                    <a:pt x="96" y="131"/>
                    <a:pt x="105" y="143"/>
                    <a:pt x="112" y="153"/>
                  </a:cubicBezTo>
                  <a:cubicBezTo>
                    <a:pt x="119" y="163"/>
                    <a:pt x="124" y="171"/>
                    <a:pt x="126" y="173"/>
                  </a:cubicBezTo>
                  <a:cubicBezTo>
                    <a:pt x="126" y="174"/>
                    <a:pt x="128" y="174"/>
                    <a:pt x="129" y="174"/>
                  </a:cubicBezTo>
                  <a:cubicBezTo>
                    <a:pt x="129" y="173"/>
                    <a:pt x="130" y="172"/>
                    <a:pt x="129" y="171"/>
                  </a:cubicBezTo>
                  <a:cubicBezTo>
                    <a:pt x="128" y="169"/>
                    <a:pt x="125" y="165"/>
                    <a:pt x="121" y="160"/>
                  </a:cubicBezTo>
                  <a:cubicBezTo>
                    <a:pt x="108" y="140"/>
                    <a:pt x="79" y="101"/>
                    <a:pt x="54" y="67"/>
                  </a:cubicBezTo>
                  <a:cubicBezTo>
                    <a:pt x="41" y="50"/>
                    <a:pt x="29" y="34"/>
                    <a:pt x="20" y="22"/>
                  </a:cubicBezTo>
                  <a:cubicBezTo>
                    <a:pt x="15" y="16"/>
                    <a:pt x="12" y="11"/>
                    <a:pt x="9" y="7"/>
                  </a:cubicBezTo>
                  <a:cubicBezTo>
                    <a:pt x="7" y="5"/>
                    <a:pt x="6" y="4"/>
                    <a:pt x="5" y="3"/>
                  </a:cubicBezTo>
                  <a:cubicBezTo>
                    <a:pt x="4" y="1"/>
                    <a:pt x="4" y="1"/>
                    <a:pt x="3" y="0"/>
                  </a:cubicBezTo>
                  <a:cubicBezTo>
                    <a:pt x="3" y="0"/>
                    <a:pt x="1" y="0"/>
                    <a:pt x="1" y="0"/>
                  </a:cubicBezTo>
                  <a:cubicBezTo>
                    <a:pt x="0" y="1"/>
                    <a:pt x="0" y="2"/>
                    <a:pt x="1" y="3"/>
                  </a:cubicBezTo>
                  <a:close/>
                </a:path>
              </a:pathLst>
            </a:custGeom>
            <a:solidFill>
              <a:srgbClr val="40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şľïḍe">
              <a:extLst>
                <a:ext uri="{FF2B5EF4-FFF2-40B4-BE49-F238E27FC236}">
                  <a16:creationId xmlns:a16="http://schemas.microsoft.com/office/drawing/2014/main" id="{1488E21C-A29D-DDF3-E8FE-D7BCE7A0C9F6}"/>
                </a:ext>
              </a:extLst>
            </p:cNvPr>
            <p:cNvSpPr/>
            <p:nvPr/>
          </p:nvSpPr>
          <p:spPr bwMode="auto">
            <a:xfrm>
              <a:off x="3062288" y="1506538"/>
              <a:ext cx="376238" cy="361950"/>
            </a:xfrm>
            <a:custGeom>
              <a:avLst/>
              <a:gdLst>
                <a:gd name="T0" fmla="*/ 55 w 114"/>
                <a:gd name="T1" fmla="*/ 108 h 110"/>
                <a:gd name="T2" fmla="*/ 55 w 114"/>
                <a:gd name="T3" fmla="*/ 83 h 110"/>
                <a:gd name="T4" fmla="*/ 4 w 114"/>
                <a:gd name="T5" fmla="*/ 10 h 110"/>
                <a:gd name="T6" fmla="*/ 10 w 114"/>
                <a:gd name="T7" fmla="*/ 6 h 110"/>
                <a:gd name="T8" fmla="*/ 64 w 114"/>
                <a:gd name="T9" fmla="*/ 76 h 110"/>
                <a:gd name="T10" fmla="*/ 105 w 114"/>
                <a:gd name="T11" fmla="*/ 108 h 110"/>
                <a:gd name="T12" fmla="*/ 55 w 114"/>
                <a:gd name="T13" fmla="*/ 108 h 110"/>
              </a:gdLst>
              <a:ahLst/>
              <a:cxnLst>
                <a:cxn ang="0">
                  <a:pos x="T0" y="T1"/>
                </a:cxn>
                <a:cxn ang="0">
                  <a:pos x="T2" y="T3"/>
                </a:cxn>
                <a:cxn ang="0">
                  <a:pos x="T4" y="T5"/>
                </a:cxn>
                <a:cxn ang="0">
                  <a:pos x="T6" y="T7"/>
                </a:cxn>
                <a:cxn ang="0">
                  <a:pos x="T8" y="T9"/>
                </a:cxn>
                <a:cxn ang="0">
                  <a:pos x="T10" y="T11"/>
                </a:cxn>
                <a:cxn ang="0">
                  <a:pos x="T12" y="T13"/>
                </a:cxn>
              </a:cxnLst>
              <a:rect l="0" t="0" r="r" b="b"/>
              <a:pathLst>
                <a:path w="114" h="110">
                  <a:moveTo>
                    <a:pt x="55" y="108"/>
                  </a:moveTo>
                  <a:cubicBezTo>
                    <a:pt x="57" y="98"/>
                    <a:pt x="62" y="91"/>
                    <a:pt x="55" y="83"/>
                  </a:cubicBezTo>
                  <a:cubicBezTo>
                    <a:pt x="49" y="75"/>
                    <a:pt x="7" y="13"/>
                    <a:pt x="4" y="10"/>
                  </a:cubicBezTo>
                  <a:cubicBezTo>
                    <a:pt x="0" y="6"/>
                    <a:pt x="4" y="0"/>
                    <a:pt x="10" y="6"/>
                  </a:cubicBezTo>
                  <a:cubicBezTo>
                    <a:pt x="15" y="12"/>
                    <a:pt x="52" y="65"/>
                    <a:pt x="64" y="76"/>
                  </a:cubicBezTo>
                  <a:cubicBezTo>
                    <a:pt x="76" y="86"/>
                    <a:pt x="96" y="107"/>
                    <a:pt x="105" y="108"/>
                  </a:cubicBezTo>
                  <a:cubicBezTo>
                    <a:pt x="114" y="110"/>
                    <a:pt x="55" y="108"/>
                    <a:pt x="55" y="108"/>
                  </a:cubicBezTo>
                  <a:close/>
                </a:path>
              </a:pathLst>
            </a:custGeom>
            <a:solidFill>
              <a:srgbClr val="40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ṧļïḑé">
              <a:extLst>
                <a:ext uri="{FF2B5EF4-FFF2-40B4-BE49-F238E27FC236}">
                  <a16:creationId xmlns:a16="http://schemas.microsoft.com/office/drawing/2014/main" id="{47328DE6-9A3B-2F45-97CF-78427EB3C78B}"/>
                </a:ext>
              </a:extLst>
            </p:cNvPr>
            <p:cNvSpPr/>
            <p:nvPr/>
          </p:nvSpPr>
          <p:spPr bwMode="auto">
            <a:xfrm>
              <a:off x="1717676" y="3736975"/>
              <a:ext cx="2311400" cy="1347788"/>
            </a:xfrm>
            <a:custGeom>
              <a:avLst/>
              <a:gdLst>
                <a:gd name="T0" fmla="*/ 61 w 701"/>
                <a:gd name="T1" fmla="*/ 359 h 409"/>
                <a:gd name="T2" fmla="*/ 614 w 701"/>
                <a:gd name="T3" fmla="*/ 409 h 409"/>
                <a:gd name="T4" fmla="*/ 688 w 701"/>
                <a:gd name="T5" fmla="*/ 238 h 409"/>
                <a:gd name="T6" fmla="*/ 375 w 701"/>
                <a:gd name="T7" fmla="*/ 0 h 409"/>
                <a:gd name="T8" fmla="*/ 61 w 701"/>
                <a:gd name="T9" fmla="*/ 359 h 409"/>
              </a:gdLst>
              <a:ahLst/>
              <a:cxnLst>
                <a:cxn ang="0">
                  <a:pos x="T0" y="T1"/>
                </a:cxn>
                <a:cxn ang="0">
                  <a:pos x="T2" y="T3"/>
                </a:cxn>
                <a:cxn ang="0">
                  <a:pos x="T4" y="T5"/>
                </a:cxn>
                <a:cxn ang="0">
                  <a:pos x="T6" y="T7"/>
                </a:cxn>
                <a:cxn ang="0">
                  <a:pos x="T8" y="T9"/>
                </a:cxn>
              </a:cxnLst>
              <a:rect l="0" t="0" r="r" b="b"/>
              <a:pathLst>
                <a:path w="701" h="409">
                  <a:moveTo>
                    <a:pt x="61" y="359"/>
                  </a:moveTo>
                  <a:cubicBezTo>
                    <a:pt x="149" y="350"/>
                    <a:pt x="400" y="321"/>
                    <a:pt x="614" y="409"/>
                  </a:cubicBezTo>
                  <a:cubicBezTo>
                    <a:pt x="614" y="409"/>
                    <a:pt x="701" y="364"/>
                    <a:pt x="688" y="238"/>
                  </a:cubicBezTo>
                  <a:cubicBezTo>
                    <a:pt x="675" y="111"/>
                    <a:pt x="572" y="0"/>
                    <a:pt x="375" y="0"/>
                  </a:cubicBezTo>
                  <a:cubicBezTo>
                    <a:pt x="178" y="0"/>
                    <a:pt x="0" y="137"/>
                    <a:pt x="61" y="359"/>
                  </a:cubicBezTo>
                </a:path>
              </a:pathLst>
            </a:custGeom>
            <a:solidFill>
              <a:srgbClr val="40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sļíḋè">
              <a:extLst>
                <a:ext uri="{FF2B5EF4-FFF2-40B4-BE49-F238E27FC236}">
                  <a16:creationId xmlns:a16="http://schemas.microsoft.com/office/drawing/2014/main" id="{7D34CDFF-C481-1C86-3D33-A7C27F9DF059}"/>
                </a:ext>
              </a:extLst>
            </p:cNvPr>
            <p:cNvSpPr/>
            <p:nvPr/>
          </p:nvSpPr>
          <p:spPr bwMode="auto">
            <a:xfrm>
              <a:off x="8186738" y="3678238"/>
              <a:ext cx="2217738" cy="1427163"/>
            </a:xfrm>
            <a:custGeom>
              <a:avLst/>
              <a:gdLst>
                <a:gd name="T0" fmla="*/ 35 w 673"/>
                <a:gd name="T1" fmla="*/ 433 h 433"/>
                <a:gd name="T2" fmla="*/ 586 w 673"/>
                <a:gd name="T3" fmla="*/ 419 h 433"/>
                <a:gd name="T4" fmla="*/ 641 w 673"/>
                <a:gd name="T5" fmla="*/ 235 h 433"/>
                <a:gd name="T6" fmla="*/ 327 w 673"/>
                <a:gd name="T7" fmla="*/ 5 h 433"/>
                <a:gd name="T8" fmla="*/ 6 w 673"/>
                <a:gd name="T9" fmla="*/ 250 h 433"/>
                <a:gd name="T10" fmla="*/ 35 w 673"/>
                <a:gd name="T11" fmla="*/ 433 h 433"/>
              </a:gdLst>
              <a:ahLst/>
              <a:cxnLst>
                <a:cxn ang="0">
                  <a:pos x="T0" y="T1"/>
                </a:cxn>
                <a:cxn ang="0">
                  <a:pos x="T2" y="T3"/>
                </a:cxn>
                <a:cxn ang="0">
                  <a:pos x="T4" y="T5"/>
                </a:cxn>
                <a:cxn ang="0">
                  <a:pos x="T6" y="T7"/>
                </a:cxn>
                <a:cxn ang="0">
                  <a:pos x="T8" y="T9"/>
                </a:cxn>
                <a:cxn ang="0">
                  <a:pos x="T10" y="T11"/>
                </a:cxn>
              </a:cxnLst>
              <a:rect l="0" t="0" r="r" b="b"/>
              <a:pathLst>
                <a:path w="673" h="433">
                  <a:moveTo>
                    <a:pt x="35" y="433"/>
                  </a:moveTo>
                  <a:cubicBezTo>
                    <a:pt x="72" y="396"/>
                    <a:pt x="437" y="342"/>
                    <a:pt x="586" y="419"/>
                  </a:cubicBezTo>
                  <a:cubicBezTo>
                    <a:pt x="586" y="419"/>
                    <a:pt x="673" y="393"/>
                    <a:pt x="641" y="235"/>
                  </a:cubicBezTo>
                  <a:cubicBezTo>
                    <a:pt x="610" y="77"/>
                    <a:pt x="513" y="11"/>
                    <a:pt x="327" y="5"/>
                  </a:cubicBezTo>
                  <a:cubicBezTo>
                    <a:pt x="142" y="0"/>
                    <a:pt x="12" y="159"/>
                    <a:pt x="6" y="250"/>
                  </a:cubicBezTo>
                  <a:cubicBezTo>
                    <a:pt x="0" y="341"/>
                    <a:pt x="35" y="433"/>
                    <a:pt x="35" y="433"/>
                  </a:cubicBezTo>
                </a:path>
              </a:pathLst>
            </a:custGeom>
            <a:solidFill>
              <a:srgbClr val="40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ṩḻîḑê">
              <a:extLst>
                <a:ext uri="{FF2B5EF4-FFF2-40B4-BE49-F238E27FC236}">
                  <a16:creationId xmlns:a16="http://schemas.microsoft.com/office/drawing/2014/main" id="{7FD7C632-6918-3478-87FD-3F43858E8B3A}"/>
                </a:ext>
              </a:extLst>
            </p:cNvPr>
            <p:cNvSpPr/>
            <p:nvPr/>
          </p:nvSpPr>
          <p:spPr bwMode="auto">
            <a:xfrm>
              <a:off x="1651001" y="1779588"/>
              <a:ext cx="9067800" cy="3344863"/>
            </a:xfrm>
            <a:custGeom>
              <a:avLst/>
              <a:gdLst>
                <a:gd name="T0" fmla="*/ 81 w 2750"/>
                <a:gd name="T1" fmla="*/ 953 h 1015"/>
                <a:gd name="T2" fmla="*/ 40 w 2750"/>
                <a:gd name="T3" fmla="*/ 932 h 1015"/>
                <a:gd name="T4" fmla="*/ 2 w 2750"/>
                <a:gd name="T5" fmla="*/ 815 h 1015"/>
                <a:gd name="T6" fmla="*/ 12 w 2750"/>
                <a:gd name="T7" fmla="*/ 779 h 1015"/>
                <a:gd name="T8" fmla="*/ 14 w 2750"/>
                <a:gd name="T9" fmla="*/ 658 h 1015"/>
                <a:gd name="T10" fmla="*/ 26 w 2750"/>
                <a:gd name="T11" fmla="*/ 625 h 1015"/>
                <a:gd name="T12" fmla="*/ 58 w 2750"/>
                <a:gd name="T13" fmla="*/ 589 h 1015"/>
                <a:gd name="T14" fmla="*/ 78 w 2750"/>
                <a:gd name="T15" fmla="*/ 536 h 1015"/>
                <a:gd name="T16" fmla="*/ 122 w 2750"/>
                <a:gd name="T17" fmla="*/ 321 h 1015"/>
                <a:gd name="T18" fmla="*/ 268 w 2750"/>
                <a:gd name="T19" fmla="*/ 105 h 1015"/>
                <a:gd name="T20" fmla="*/ 243 w 2750"/>
                <a:gd name="T21" fmla="*/ 69 h 1015"/>
                <a:gd name="T22" fmla="*/ 274 w 2750"/>
                <a:gd name="T23" fmla="*/ 53 h 1015"/>
                <a:gd name="T24" fmla="*/ 970 w 2750"/>
                <a:gd name="T25" fmla="*/ 0 h 1015"/>
                <a:gd name="T26" fmla="*/ 1774 w 2750"/>
                <a:gd name="T27" fmla="*/ 148 h 1015"/>
                <a:gd name="T28" fmla="*/ 2129 w 2750"/>
                <a:gd name="T29" fmla="*/ 352 h 1015"/>
                <a:gd name="T30" fmla="*/ 2388 w 2750"/>
                <a:gd name="T31" fmla="*/ 415 h 1015"/>
                <a:gd name="T32" fmla="*/ 2657 w 2750"/>
                <a:gd name="T33" fmla="*/ 601 h 1015"/>
                <a:gd name="T34" fmla="*/ 2702 w 2750"/>
                <a:gd name="T35" fmla="*/ 689 h 1015"/>
                <a:gd name="T36" fmla="*/ 2725 w 2750"/>
                <a:gd name="T37" fmla="*/ 831 h 1015"/>
                <a:gd name="T38" fmla="*/ 2718 w 2750"/>
                <a:gd name="T39" fmla="*/ 937 h 1015"/>
                <a:gd name="T40" fmla="*/ 2721 w 2750"/>
                <a:gd name="T41" fmla="*/ 977 h 1015"/>
                <a:gd name="T42" fmla="*/ 2617 w 2750"/>
                <a:gd name="T43" fmla="*/ 1004 h 1015"/>
                <a:gd name="T44" fmla="*/ 2568 w 2750"/>
                <a:gd name="T45" fmla="*/ 995 h 1015"/>
                <a:gd name="T46" fmla="*/ 2293 w 2750"/>
                <a:gd name="T47" fmla="*/ 660 h 1015"/>
                <a:gd name="T48" fmla="*/ 2017 w 2750"/>
                <a:gd name="T49" fmla="*/ 1009 h 1015"/>
                <a:gd name="T50" fmla="*/ 1260 w 2750"/>
                <a:gd name="T51" fmla="*/ 1004 h 1015"/>
                <a:gd name="T52" fmla="*/ 634 w 2750"/>
                <a:gd name="T53" fmla="*/ 1003 h 1015"/>
                <a:gd name="T54" fmla="*/ 361 w 2750"/>
                <a:gd name="T55" fmla="*/ 649 h 1015"/>
                <a:gd name="T56" fmla="*/ 81 w 2750"/>
                <a:gd name="T57" fmla="*/ 95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50" h="1015">
                  <a:moveTo>
                    <a:pt x="81" y="953"/>
                  </a:moveTo>
                  <a:cubicBezTo>
                    <a:pt x="70" y="949"/>
                    <a:pt x="54" y="945"/>
                    <a:pt x="40" y="932"/>
                  </a:cubicBezTo>
                  <a:cubicBezTo>
                    <a:pt x="27" y="919"/>
                    <a:pt x="5" y="856"/>
                    <a:pt x="2" y="815"/>
                  </a:cubicBezTo>
                  <a:cubicBezTo>
                    <a:pt x="0" y="796"/>
                    <a:pt x="12" y="793"/>
                    <a:pt x="12" y="779"/>
                  </a:cubicBezTo>
                  <a:cubicBezTo>
                    <a:pt x="11" y="743"/>
                    <a:pt x="14" y="664"/>
                    <a:pt x="14" y="658"/>
                  </a:cubicBezTo>
                  <a:cubicBezTo>
                    <a:pt x="14" y="652"/>
                    <a:pt x="14" y="643"/>
                    <a:pt x="26" y="625"/>
                  </a:cubicBezTo>
                  <a:cubicBezTo>
                    <a:pt x="39" y="607"/>
                    <a:pt x="45" y="595"/>
                    <a:pt x="58" y="589"/>
                  </a:cubicBezTo>
                  <a:cubicBezTo>
                    <a:pt x="87" y="578"/>
                    <a:pt x="78" y="553"/>
                    <a:pt x="78" y="536"/>
                  </a:cubicBezTo>
                  <a:cubicBezTo>
                    <a:pt x="79" y="460"/>
                    <a:pt x="114" y="347"/>
                    <a:pt x="122" y="321"/>
                  </a:cubicBezTo>
                  <a:cubicBezTo>
                    <a:pt x="133" y="284"/>
                    <a:pt x="164" y="211"/>
                    <a:pt x="268" y="105"/>
                  </a:cubicBezTo>
                  <a:cubicBezTo>
                    <a:pt x="268" y="105"/>
                    <a:pt x="251" y="75"/>
                    <a:pt x="243" y="69"/>
                  </a:cubicBezTo>
                  <a:cubicBezTo>
                    <a:pt x="235" y="62"/>
                    <a:pt x="251" y="58"/>
                    <a:pt x="274" y="53"/>
                  </a:cubicBezTo>
                  <a:cubicBezTo>
                    <a:pt x="296" y="47"/>
                    <a:pt x="606" y="0"/>
                    <a:pt x="970" y="0"/>
                  </a:cubicBezTo>
                  <a:cubicBezTo>
                    <a:pt x="1334" y="0"/>
                    <a:pt x="1552" y="12"/>
                    <a:pt x="1774" y="148"/>
                  </a:cubicBezTo>
                  <a:cubicBezTo>
                    <a:pt x="1997" y="284"/>
                    <a:pt x="2109" y="341"/>
                    <a:pt x="2129" y="352"/>
                  </a:cubicBezTo>
                  <a:cubicBezTo>
                    <a:pt x="2140" y="353"/>
                    <a:pt x="2325" y="391"/>
                    <a:pt x="2388" y="415"/>
                  </a:cubicBezTo>
                  <a:cubicBezTo>
                    <a:pt x="2450" y="439"/>
                    <a:pt x="2594" y="465"/>
                    <a:pt x="2657" y="601"/>
                  </a:cubicBezTo>
                  <a:cubicBezTo>
                    <a:pt x="2673" y="636"/>
                    <a:pt x="2685" y="673"/>
                    <a:pt x="2702" y="689"/>
                  </a:cubicBezTo>
                  <a:cubicBezTo>
                    <a:pt x="2720" y="705"/>
                    <a:pt x="2736" y="784"/>
                    <a:pt x="2725" y="831"/>
                  </a:cubicBezTo>
                  <a:cubicBezTo>
                    <a:pt x="2714" y="877"/>
                    <a:pt x="2686" y="911"/>
                    <a:pt x="2718" y="937"/>
                  </a:cubicBezTo>
                  <a:cubicBezTo>
                    <a:pt x="2750" y="964"/>
                    <a:pt x="2744" y="969"/>
                    <a:pt x="2721" y="977"/>
                  </a:cubicBezTo>
                  <a:cubicBezTo>
                    <a:pt x="2698" y="985"/>
                    <a:pt x="2650" y="1004"/>
                    <a:pt x="2617" y="1004"/>
                  </a:cubicBezTo>
                  <a:cubicBezTo>
                    <a:pt x="2584" y="1004"/>
                    <a:pt x="2568" y="1003"/>
                    <a:pt x="2568" y="995"/>
                  </a:cubicBezTo>
                  <a:cubicBezTo>
                    <a:pt x="2578" y="697"/>
                    <a:pt x="2377" y="655"/>
                    <a:pt x="2293" y="660"/>
                  </a:cubicBezTo>
                  <a:cubicBezTo>
                    <a:pt x="2028" y="675"/>
                    <a:pt x="2029" y="915"/>
                    <a:pt x="2017" y="1009"/>
                  </a:cubicBezTo>
                  <a:cubicBezTo>
                    <a:pt x="1971" y="1015"/>
                    <a:pt x="1453" y="1009"/>
                    <a:pt x="1260" y="1004"/>
                  </a:cubicBezTo>
                  <a:cubicBezTo>
                    <a:pt x="1066" y="999"/>
                    <a:pt x="661" y="1003"/>
                    <a:pt x="634" y="1003"/>
                  </a:cubicBezTo>
                  <a:cubicBezTo>
                    <a:pt x="632" y="959"/>
                    <a:pt x="640" y="648"/>
                    <a:pt x="361" y="649"/>
                  </a:cubicBezTo>
                  <a:cubicBezTo>
                    <a:pt x="100" y="651"/>
                    <a:pt x="90" y="868"/>
                    <a:pt x="81" y="953"/>
                  </a:cubicBezTo>
                </a:path>
              </a:pathLst>
            </a:custGeom>
            <a:solidFill>
              <a:srgbClr val="FFBD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šľîďè">
              <a:extLst>
                <a:ext uri="{FF2B5EF4-FFF2-40B4-BE49-F238E27FC236}">
                  <a16:creationId xmlns:a16="http://schemas.microsoft.com/office/drawing/2014/main" id="{AD88DFFF-4F86-893E-6F75-E86E2563508E}"/>
                </a:ext>
              </a:extLst>
            </p:cNvPr>
            <p:cNvSpPr/>
            <p:nvPr/>
          </p:nvSpPr>
          <p:spPr bwMode="auto">
            <a:xfrm>
              <a:off x="8391526" y="2922588"/>
              <a:ext cx="153988" cy="134938"/>
            </a:xfrm>
            <a:custGeom>
              <a:avLst/>
              <a:gdLst>
                <a:gd name="T0" fmla="*/ 1 w 47"/>
                <a:gd name="T1" fmla="*/ 40 h 41"/>
                <a:gd name="T2" fmla="*/ 7 w 47"/>
                <a:gd name="T3" fmla="*/ 35 h 41"/>
                <a:gd name="T4" fmla="*/ 29 w 47"/>
                <a:gd name="T5" fmla="*/ 17 h 41"/>
                <a:gd name="T6" fmla="*/ 47 w 47"/>
                <a:gd name="T7" fmla="*/ 2 h 41"/>
                <a:gd name="T8" fmla="*/ 47 w 47"/>
                <a:gd name="T9" fmla="*/ 1 h 41"/>
                <a:gd name="T10" fmla="*/ 46 w 47"/>
                <a:gd name="T11" fmla="*/ 0 h 41"/>
                <a:gd name="T12" fmla="*/ 20 w 47"/>
                <a:gd name="T13" fmla="*/ 22 h 41"/>
                <a:gd name="T14" fmla="*/ 0 w 47"/>
                <a:gd name="T15" fmla="*/ 39 h 41"/>
                <a:gd name="T16" fmla="*/ 0 w 47"/>
                <a:gd name="T17" fmla="*/ 40 h 41"/>
                <a:gd name="T18" fmla="*/ 1 w 47"/>
                <a:gd name="T19"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1">
                  <a:moveTo>
                    <a:pt x="1" y="40"/>
                  </a:moveTo>
                  <a:cubicBezTo>
                    <a:pt x="1" y="40"/>
                    <a:pt x="4" y="38"/>
                    <a:pt x="7" y="35"/>
                  </a:cubicBezTo>
                  <a:cubicBezTo>
                    <a:pt x="13" y="30"/>
                    <a:pt x="21" y="23"/>
                    <a:pt x="29" y="17"/>
                  </a:cubicBezTo>
                  <a:cubicBezTo>
                    <a:pt x="37" y="10"/>
                    <a:pt x="44" y="4"/>
                    <a:pt x="47" y="2"/>
                  </a:cubicBezTo>
                  <a:cubicBezTo>
                    <a:pt x="47" y="2"/>
                    <a:pt x="47" y="1"/>
                    <a:pt x="47" y="1"/>
                  </a:cubicBezTo>
                  <a:cubicBezTo>
                    <a:pt x="47" y="0"/>
                    <a:pt x="46" y="0"/>
                    <a:pt x="46" y="0"/>
                  </a:cubicBezTo>
                  <a:cubicBezTo>
                    <a:pt x="42" y="3"/>
                    <a:pt x="30" y="13"/>
                    <a:pt x="20" y="22"/>
                  </a:cubicBezTo>
                  <a:cubicBezTo>
                    <a:pt x="9" y="31"/>
                    <a:pt x="0" y="39"/>
                    <a:pt x="0" y="39"/>
                  </a:cubicBezTo>
                  <a:cubicBezTo>
                    <a:pt x="0" y="39"/>
                    <a:pt x="0" y="40"/>
                    <a:pt x="0" y="40"/>
                  </a:cubicBezTo>
                  <a:cubicBezTo>
                    <a:pt x="0" y="41"/>
                    <a:pt x="1" y="41"/>
                    <a:pt x="1" y="40"/>
                  </a:cubicBez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şľîdé">
              <a:extLst>
                <a:ext uri="{FF2B5EF4-FFF2-40B4-BE49-F238E27FC236}">
                  <a16:creationId xmlns:a16="http://schemas.microsoft.com/office/drawing/2014/main" id="{B307777E-F755-48A1-6FDC-0FE464A0992D}"/>
                </a:ext>
              </a:extLst>
            </p:cNvPr>
            <p:cNvSpPr/>
            <p:nvPr/>
          </p:nvSpPr>
          <p:spPr bwMode="auto">
            <a:xfrm>
              <a:off x="8815388" y="2992438"/>
              <a:ext cx="1046163" cy="457200"/>
            </a:xfrm>
            <a:custGeom>
              <a:avLst/>
              <a:gdLst>
                <a:gd name="T0" fmla="*/ 0 w 317"/>
                <a:gd name="T1" fmla="*/ 2 h 139"/>
                <a:gd name="T2" fmla="*/ 20 w 317"/>
                <a:gd name="T3" fmla="*/ 30 h 139"/>
                <a:gd name="T4" fmla="*/ 42 w 317"/>
                <a:gd name="T5" fmla="*/ 52 h 139"/>
                <a:gd name="T6" fmla="*/ 74 w 317"/>
                <a:gd name="T7" fmla="*/ 64 h 139"/>
                <a:gd name="T8" fmla="*/ 118 w 317"/>
                <a:gd name="T9" fmla="*/ 77 h 139"/>
                <a:gd name="T10" fmla="*/ 222 w 317"/>
                <a:gd name="T11" fmla="*/ 107 h 139"/>
                <a:gd name="T12" fmla="*/ 283 w 317"/>
                <a:gd name="T13" fmla="*/ 126 h 139"/>
                <a:gd name="T14" fmla="*/ 305 w 317"/>
                <a:gd name="T15" fmla="*/ 133 h 139"/>
                <a:gd name="T16" fmla="*/ 315 w 317"/>
                <a:gd name="T17" fmla="*/ 139 h 139"/>
                <a:gd name="T18" fmla="*/ 317 w 317"/>
                <a:gd name="T19" fmla="*/ 138 h 139"/>
                <a:gd name="T20" fmla="*/ 317 w 317"/>
                <a:gd name="T21" fmla="*/ 137 h 139"/>
                <a:gd name="T22" fmla="*/ 305 w 317"/>
                <a:gd name="T23" fmla="*/ 132 h 139"/>
                <a:gd name="T24" fmla="*/ 118 w 317"/>
                <a:gd name="T25" fmla="*/ 75 h 139"/>
                <a:gd name="T26" fmla="*/ 74 w 317"/>
                <a:gd name="T27" fmla="*/ 62 h 139"/>
                <a:gd name="T28" fmla="*/ 43 w 317"/>
                <a:gd name="T29" fmla="*/ 50 h 139"/>
                <a:gd name="T30" fmla="*/ 21 w 317"/>
                <a:gd name="T31" fmla="*/ 29 h 139"/>
                <a:gd name="T32" fmla="*/ 2 w 317"/>
                <a:gd name="T33" fmla="*/ 1 h 139"/>
                <a:gd name="T34" fmla="*/ 0 w 317"/>
                <a:gd name="T35" fmla="*/ 0 h 139"/>
                <a:gd name="T36" fmla="*/ 0 w 317"/>
                <a:gd name="T37" fmla="*/ 2 h 139"/>
                <a:gd name="T38" fmla="*/ 0 w 317"/>
                <a:gd name="T39"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7" h="139">
                  <a:moveTo>
                    <a:pt x="0" y="2"/>
                  </a:moveTo>
                  <a:cubicBezTo>
                    <a:pt x="4" y="10"/>
                    <a:pt x="11" y="20"/>
                    <a:pt x="20" y="30"/>
                  </a:cubicBezTo>
                  <a:cubicBezTo>
                    <a:pt x="28" y="40"/>
                    <a:pt x="37" y="48"/>
                    <a:pt x="42" y="52"/>
                  </a:cubicBezTo>
                  <a:cubicBezTo>
                    <a:pt x="48" y="55"/>
                    <a:pt x="59" y="59"/>
                    <a:pt x="74" y="64"/>
                  </a:cubicBezTo>
                  <a:cubicBezTo>
                    <a:pt x="88" y="68"/>
                    <a:pt x="104" y="73"/>
                    <a:pt x="118" y="77"/>
                  </a:cubicBezTo>
                  <a:cubicBezTo>
                    <a:pt x="132" y="81"/>
                    <a:pt x="178" y="94"/>
                    <a:pt x="222" y="107"/>
                  </a:cubicBezTo>
                  <a:cubicBezTo>
                    <a:pt x="245" y="114"/>
                    <a:pt x="266" y="120"/>
                    <a:pt x="283" y="126"/>
                  </a:cubicBezTo>
                  <a:cubicBezTo>
                    <a:pt x="292" y="129"/>
                    <a:pt x="299" y="131"/>
                    <a:pt x="305" y="133"/>
                  </a:cubicBezTo>
                  <a:cubicBezTo>
                    <a:pt x="310" y="136"/>
                    <a:pt x="314" y="137"/>
                    <a:pt x="315" y="139"/>
                  </a:cubicBezTo>
                  <a:cubicBezTo>
                    <a:pt x="316" y="139"/>
                    <a:pt x="316" y="139"/>
                    <a:pt x="317" y="138"/>
                  </a:cubicBezTo>
                  <a:cubicBezTo>
                    <a:pt x="317" y="138"/>
                    <a:pt x="317" y="137"/>
                    <a:pt x="317" y="137"/>
                  </a:cubicBezTo>
                  <a:cubicBezTo>
                    <a:pt x="315" y="136"/>
                    <a:pt x="311" y="134"/>
                    <a:pt x="305" y="132"/>
                  </a:cubicBezTo>
                  <a:cubicBezTo>
                    <a:pt x="266" y="116"/>
                    <a:pt x="143" y="83"/>
                    <a:pt x="118" y="75"/>
                  </a:cubicBezTo>
                  <a:cubicBezTo>
                    <a:pt x="104" y="71"/>
                    <a:pt x="88" y="66"/>
                    <a:pt x="74" y="62"/>
                  </a:cubicBezTo>
                  <a:cubicBezTo>
                    <a:pt x="60" y="57"/>
                    <a:pt x="48" y="53"/>
                    <a:pt x="43" y="50"/>
                  </a:cubicBezTo>
                  <a:cubicBezTo>
                    <a:pt x="38" y="47"/>
                    <a:pt x="29" y="38"/>
                    <a:pt x="21" y="29"/>
                  </a:cubicBezTo>
                  <a:cubicBezTo>
                    <a:pt x="13" y="19"/>
                    <a:pt x="5" y="8"/>
                    <a:pt x="2" y="1"/>
                  </a:cubicBezTo>
                  <a:cubicBezTo>
                    <a:pt x="1" y="0"/>
                    <a:pt x="1" y="0"/>
                    <a:pt x="0" y="0"/>
                  </a:cubicBezTo>
                  <a:cubicBezTo>
                    <a:pt x="0" y="1"/>
                    <a:pt x="0" y="1"/>
                    <a:pt x="0" y="2"/>
                  </a:cubicBezTo>
                  <a:cubicBezTo>
                    <a:pt x="0" y="2"/>
                    <a:pt x="0" y="2"/>
                    <a:pt x="0" y="2"/>
                  </a:cubicBezTo>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ḻîde">
              <a:extLst>
                <a:ext uri="{FF2B5EF4-FFF2-40B4-BE49-F238E27FC236}">
                  <a16:creationId xmlns:a16="http://schemas.microsoft.com/office/drawing/2014/main" id="{6A119683-1ED9-F148-5117-1C401BA030E8}"/>
                </a:ext>
              </a:extLst>
            </p:cNvPr>
            <p:cNvSpPr/>
            <p:nvPr/>
          </p:nvSpPr>
          <p:spPr bwMode="auto">
            <a:xfrm>
              <a:off x="4879976" y="3335338"/>
              <a:ext cx="309563" cy="269875"/>
            </a:xfrm>
            <a:custGeom>
              <a:avLst/>
              <a:gdLst>
                <a:gd name="T0" fmla="*/ 0 w 94"/>
                <a:gd name="T1" fmla="*/ 40 h 82"/>
                <a:gd name="T2" fmla="*/ 49 w 94"/>
                <a:gd name="T3" fmla="*/ 0 h 82"/>
                <a:gd name="T4" fmla="*/ 93 w 94"/>
                <a:gd name="T5" fmla="*/ 40 h 82"/>
                <a:gd name="T6" fmla="*/ 49 w 94"/>
                <a:gd name="T7" fmla="*/ 79 h 82"/>
                <a:gd name="T8" fmla="*/ 0 w 94"/>
                <a:gd name="T9" fmla="*/ 40 h 82"/>
              </a:gdLst>
              <a:ahLst/>
              <a:cxnLst>
                <a:cxn ang="0">
                  <a:pos x="T0" y="T1"/>
                </a:cxn>
                <a:cxn ang="0">
                  <a:pos x="T2" y="T3"/>
                </a:cxn>
                <a:cxn ang="0">
                  <a:pos x="T4" y="T5"/>
                </a:cxn>
                <a:cxn ang="0">
                  <a:pos x="T6" y="T7"/>
                </a:cxn>
                <a:cxn ang="0">
                  <a:pos x="T8" y="T9"/>
                </a:cxn>
              </a:cxnLst>
              <a:rect l="0" t="0" r="r" b="b"/>
              <a:pathLst>
                <a:path w="94" h="82">
                  <a:moveTo>
                    <a:pt x="0" y="40"/>
                  </a:moveTo>
                  <a:cubicBezTo>
                    <a:pt x="0" y="24"/>
                    <a:pt x="10" y="0"/>
                    <a:pt x="49" y="0"/>
                  </a:cubicBezTo>
                  <a:cubicBezTo>
                    <a:pt x="89" y="0"/>
                    <a:pt x="94" y="26"/>
                    <a:pt x="93" y="40"/>
                  </a:cubicBezTo>
                  <a:cubicBezTo>
                    <a:pt x="93" y="54"/>
                    <a:pt x="85" y="82"/>
                    <a:pt x="49" y="79"/>
                  </a:cubicBezTo>
                  <a:cubicBezTo>
                    <a:pt x="12" y="75"/>
                    <a:pt x="0" y="60"/>
                    <a:pt x="0" y="40"/>
                  </a:cubicBezTo>
                  <a:close/>
                </a:path>
              </a:pathLst>
            </a:custGeom>
            <a:solidFill>
              <a:srgbClr val="D69F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ṧḻíďe">
              <a:extLst>
                <a:ext uri="{FF2B5EF4-FFF2-40B4-BE49-F238E27FC236}">
                  <a16:creationId xmlns:a16="http://schemas.microsoft.com/office/drawing/2014/main" id="{61B2F43B-E0E4-2731-B8E8-4FEC8BB5EC7A}"/>
                </a:ext>
              </a:extLst>
            </p:cNvPr>
            <p:cNvSpPr/>
            <p:nvPr/>
          </p:nvSpPr>
          <p:spPr bwMode="auto">
            <a:xfrm>
              <a:off x="2881313" y="1976438"/>
              <a:ext cx="1895475" cy="1077913"/>
            </a:xfrm>
            <a:custGeom>
              <a:avLst/>
              <a:gdLst>
                <a:gd name="T0" fmla="*/ 527 w 575"/>
                <a:gd name="T1" fmla="*/ 0 h 327"/>
                <a:gd name="T2" fmla="*/ 136 w 575"/>
                <a:gd name="T3" fmla="*/ 28 h 327"/>
                <a:gd name="T4" fmla="*/ 84 w 575"/>
                <a:gd name="T5" fmla="*/ 64 h 327"/>
                <a:gd name="T6" fmla="*/ 0 w 575"/>
                <a:gd name="T7" fmla="*/ 244 h 327"/>
                <a:gd name="T8" fmla="*/ 49 w 575"/>
                <a:gd name="T9" fmla="*/ 296 h 327"/>
                <a:gd name="T10" fmla="*/ 572 w 575"/>
                <a:gd name="T11" fmla="*/ 327 h 327"/>
                <a:gd name="T12" fmla="*/ 527 w 575"/>
                <a:gd name="T13" fmla="*/ 0 h 327"/>
              </a:gdLst>
              <a:ahLst/>
              <a:cxnLst>
                <a:cxn ang="0">
                  <a:pos x="T0" y="T1"/>
                </a:cxn>
                <a:cxn ang="0">
                  <a:pos x="T2" y="T3"/>
                </a:cxn>
                <a:cxn ang="0">
                  <a:pos x="T4" y="T5"/>
                </a:cxn>
                <a:cxn ang="0">
                  <a:pos x="T6" y="T7"/>
                </a:cxn>
                <a:cxn ang="0">
                  <a:pos x="T8" y="T9"/>
                </a:cxn>
                <a:cxn ang="0">
                  <a:pos x="T10" y="T11"/>
                </a:cxn>
                <a:cxn ang="0">
                  <a:pos x="T12" y="T13"/>
                </a:cxn>
              </a:cxnLst>
              <a:rect l="0" t="0" r="r" b="b"/>
              <a:pathLst>
                <a:path w="575" h="327">
                  <a:moveTo>
                    <a:pt x="527" y="0"/>
                  </a:moveTo>
                  <a:cubicBezTo>
                    <a:pt x="456" y="0"/>
                    <a:pt x="171" y="19"/>
                    <a:pt x="136" y="28"/>
                  </a:cubicBezTo>
                  <a:cubicBezTo>
                    <a:pt x="101" y="37"/>
                    <a:pt x="96" y="49"/>
                    <a:pt x="84" y="64"/>
                  </a:cubicBezTo>
                  <a:cubicBezTo>
                    <a:pt x="72" y="79"/>
                    <a:pt x="0" y="188"/>
                    <a:pt x="0" y="244"/>
                  </a:cubicBezTo>
                  <a:cubicBezTo>
                    <a:pt x="0" y="300"/>
                    <a:pt x="17" y="295"/>
                    <a:pt x="49" y="296"/>
                  </a:cubicBezTo>
                  <a:cubicBezTo>
                    <a:pt x="81" y="297"/>
                    <a:pt x="528" y="327"/>
                    <a:pt x="572" y="327"/>
                  </a:cubicBezTo>
                  <a:cubicBezTo>
                    <a:pt x="575" y="229"/>
                    <a:pt x="553" y="53"/>
                    <a:pt x="527" y="0"/>
                  </a:cubicBez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sľíḓê">
              <a:extLst>
                <a:ext uri="{FF2B5EF4-FFF2-40B4-BE49-F238E27FC236}">
                  <a16:creationId xmlns:a16="http://schemas.microsoft.com/office/drawing/2014/main" id="{5A73F8E8-AC37-9D44-761B-8BF86FB32919}"/>
                </a:ext>
              </a:extLst>
            </p:cNvPr>
            <p:cNvSpPr/>
            <p:nvPr/>
          </p:nvSpPr>
          <p:spPr bwMode="auto">
            <a:xfrm>
              <a:off x="2960688" y="2058988"/>
              <a:ext cx="1549400" cy="909638"/>
            </a:xfrm>
            <a:custGeom>
              <a:avLst/>
              <a:gdLst>
                <a:gd name="T0" fmla="*/ 468 w 470"/>
                <a:gd name="T1" fmla="*/ 227 h 276"/>
                <a:gd name="T2" fmla="*/ 420 w 470"/>
                <a:gd name="T3" fmla="*/ 274 h 276"/>
                <a:gd name="T4" fmla="*/ 165 w 470"/>
                <a:gd name="T5" fmla="*/ 256 h 276"/>
                <a:gd name="T6" fmla="*/ 26 w 470"/>
                <a:gd name="T7" fmla="*/ 247 h 276"/>
                <a:gd name="T8" fmla="*/ 17 w 470"/>
                <a:gd name="T9" fmla="*/ 247 h 276"/>
                <a:gd name="T10" fmla="*/ 3 w 470"/>
                <a:gd name="T11" fmla="*/ 246 h 276"/>
                <a:gd name="T12" fmla="*/ 0 w 470"/>
                <a:gd name="T13" fmla="*/ 219 h 276"/>
                <a:gd name="T14" fmla="*/ 79 w 470"/>
                <a:gd name="T15" fmla="*/ 54 h 276"/>
                <a:gd name="T16" fmla="*/ 83 w 470"/>
                <a:gd name="T17" fmla="*/ 48 h 276"/>
                <a:gd name="T18" fmla="*/ 118 w 470"/>
                <a:gd name="T19" fmla="*/ 26 h 276"/>
                <a:gd name="T20" fmla="*/ 397 w 470"/>
                <a:gd name="T21" fmla="*/ 1 h 276"/>
                <a:gd name="T22" fmla="*/ 443 w 470"/>
                <a:gd name="T23" fmla="*/ 35 h 276"/>
                <a:gd name="T24" fmla="*/ 468 w 470"/>
                <a:gd name="T25" fmla="*/ 22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276">
                  <a:moveTo>
                    <a:pt x="468" y="227"/>
                  </a:moveTo>
                  <a:cubicBezTo>
                    <a:pt x="470" y="254"/>
                    <a:pt x="447" y="276"/>
                    <a:pt x="420" y="274"/>
                  </a:cubicBezTo>
                  <a:cubicBezTo>
                    <a:pt x="353" y="269"/>
                    <a:pt x="259" y="261"/>
                    <a:pt x="165" y="256"/>
                  </a:cubicBezTo>
                  <a:cubicBezTo>
                    <a:pt x="91" y="251"/>
                    <a:pt x="37" y="248"/>
                    <a:pt x="26" y="247"/>
                  </a:cubicBezTo>
                  <a:cubicBezTo>
                    <a:pt x="23" y="247"/>
                    <a:pt x="20" y="247"/>
                    <a:pt x="17" y="247"/>
                  </a:cubicBezTo>
                  <a:cubicBezTo>
                    <a:pt x="12" y="247"/>
                    <a:pt x="6" y="247"/>
                    <a:pt x="3" y="246"/>
                  </a:cubicBezTo>
                  <a:cubicBezTo>
                    <a:pt x="2" y="244"/>
                    <a:pt x="0" y="237"/>
                    <a:pt x="0" y="219"/>
                  </a:cubicBezTo>
                  <a:cubicBezTo>
                    <a:pt x="0" y="173"/>
                    <a:pt x="65" y="70"/>
                    <a:pt x="79" y="54"/>
                  </a:cubicBezTo>
                  <a:cubicBezTo>
                    <a:pt x="80" y="52"/>
                    <a:pt x="82" y="50"/>
                    <a:pt x="83" y="48"/>
                  </a:cubicBezTo>
                  <a:cubicBezTo>
                    <a:pt x="92" y="38"/>
                    <a:pt x="96" y="32"/>
                    <a:pt x="118" y="26"/>
                  </a:cubicBezTo>
                  <a:cubicBezTo>
                    <a:pt x="144" y="19"/>
                    <a:pt x="299" y="5"/>
                    <a:pt x="397" y="1"/>
                  </a:cubicBezTo>
                  <a:cubicBezTo>
                    <a:pt x="418" y="0"/>
                    <a:pt x="438" y="14"/>
                    <a:pt x="443" y="35"/>
                  </a:cubicBezTo>
                  <a:cubicBezTo>
                    <a:pt x="454" y="86"/>
                    <a:pt x="464" y="160"/>
                    <a:pt x="468" y="227"/>
                  </a:cubicBezTo>
                  <a:close/>
                </a:path>
              </a:pathLst>
            </a:custGeom>
            <a:solidFill>
              <a:srgbClr val="7ECD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ŝľîdé">
              <a:extLst>
                <a:ext uri="{FF2B5EF4-FFF2-40B4-BE49-F238E27FC236}">
                  <a16:creationId xmlns:a16="http://schemas.microsoft.com/office/drawing/2014/main" id="{56F5FD15-9636-247A-5F09-092516BC0A46}"/>
                </a:ext>
              </a:extLst>
            </p:cNvPr>
            <p:cNvSpPr/>
            <p:nvPr/>
          </p:nvSpPr>
          <p:spPr bwMode="auto">
            <a:xfrm>
              <a:off x="4619626" y="1966913"/>
              <a:ext cx="3429000" cy="1289050"/>
            </a:xfrm>
            <a:custGeom>
              <a:avLst/>
              <a:gdLst>
                <a:gd name="T0" fmla="*/ 1015 w 1040"/>
                <a:gd name="T1" fmla="*/ 258 h 391"/>
                <a:gd name="T2" fmla="*/ 1009 w 1040"/>
                <a:gd name="T3" fmla="*/ 240 h 391"/>
                <a:gd name="T4" fmla="*/ 556 w 1040"/>
                <a:gd name="T5" fmla="*/ 34 h 391"/>
                <a:gd name="T6" fmla="*/ 0 w 1040"/>
                <a:gd name="T7" fmla="*/ 3 h 391"/>
                <a:gd name="T8" fmla="*/ 45 w 1040"/>
                <a:gd name="T9" fmla="*/ 330 h 391"/>
                <a:gd name="T10" fmla="*/ 1040 w 1040"/>
                <a:gd name="T11" fmla="*/ 391 h 391"/>
                <a:gd name="T12" fmla="*/ 1036 w 1040"/>
                <a:gd name="T13" fmla="*/ 365 h 391"/>
                <a:gd name="T14" fmla="*/ 1015 w 1040"/>
                <a:gd name="T15" fmla="*/ 258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0" h="391">
                  <a:moveTo>
                    <a:pt x="1015" y="258"/>
                  </a:moveTo>
                  <a:cubicBezTo>
                    <a:pt x="1013" y="250"/>
                    <a:pt x="1011" y="243"/>
                    <a:pt x="1009" y="240"/>
                  </a:cubicBezTo>
                  <a:cubicBezTo>
                    <a:pt x="949" y="200"/>
                    <a:pt x="697" y="51"/>
                    <a:pt x="556" y="34"/>
                  </a:cubicBezTo>
                  <a:cubicBezTo>
                    <a:pt x="414" y="16"/>
                    <a:pt x="42" y="0"/>
                    <a:pt x="0" y="3"/>
                  </a:cubicBezTo>
                  <a:cubicBezTo>
                    <a:pt x="6" y="35"/>
                    <a:pt x="44" y="292"/>
                    <a:pt x="45" y="330"/>
                  </a:cubicBezTo>
                  <a:cubicBezTo>
                    <a:pt x="94" y="336"/>
                    <a:pt x="945" y="388"/>
                    <a:pt x="1040" y="391"/>
                  </a:cubicBezTo>
                  <a:cubicBezTo>
                    <a:pt x="1039" y="385"/>
                    <a:pt x="1038" y="376"/>
                    <a:pt x="1036" y="365"/>
                  </a:cubicBezTo>
                  <a:cubicBezTo>
                    <a:pt x="1031" y="333"/>
                    <a:pt x="1019" y="287"/>
                    <a:pt x="1015" y="258"/>
                  </a:cubicBez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ŝḻiḋé">
              <a:extLst>
                <a:ext uri="{FF2B5EF4-FFF2-40B4-BE49-F238E27FC236}">
                  <a16:creationId xmlns:a16="http://schemas.microsoft.com/office/drawing/2014/main" id="{7CFF4EEA-CEB3-8DA7-A92C-9FDAC9142947}"/>
                </a:ext>
              </a:extLst>
            </p:cNvPr>
            <p:cNvSpPr/>
            <p:nvPr/>
          </p:nvSpPr>
          <p:spPr bwMode="auto">
            <a:xfrm>
              <a:off x="4727576" y="2039938"/>
              <a:ext cx="3306763" cy="1130300"/>
            </a:xfrm>
            <a:custGeom>
              <a:avLst/>
              <a:gdLst>
                <a:gd name="T0" fmla="*/ 982 w 1003"/>
                <a:gd name="T1" fmla="*/ 236 h 343"/>
                <a:gd name="T2" fmla="*/ 519 w 1003"/>
                <a:gd name="T3" fmla="*/ 30 h 343"/>
                <a:gd name="T4" fmla="*/ 0 w 1003"/>
                <a:gd name="T5" fmla="*/ 0 h 343"/>
                <a:gd name="T6" fmla="*/ 38 w 1003"/>
                <a:gd name="T7" fmla="*/ 282 h 343"/>
                <a:gd name="T8" fmla="*/ 1003 w 1003"/>
                <a:gd name="T9" fmla="*/ 343 h 343"/>
                <a:gd name="T10" fmla="*/ 982 w 1003"/>
                <a:gd name="T11" fmla="*/ 236 h 343"/>
              </a:gdLst>
              <a:ahLst/>
              <a:cxnLst>
                <a:cxn ang="0">
                  <a:pos x="T0" y="T1"/>
                </a:cxn>
                <a:cxn ang="0">
                  <a:pos x="T2" y="T3"/>
                </a:cxn>
                <a:cxn ang="0">
                  <a:pos x="T4" y="T5"/>
                </a:cxn>
                <a:cxn ang="0">
                  <a:pos x="T6" y="T7"/>
                </a:cxn>
                <a:cxn ang="0">
                  <a:pos x="T8" y="T9"/>
                </a:cxn>
                <a:cxn ang="0">
                  <a:pos x="T10" y="T11"/>
                </a:cxn>
              </a:cxnLst>
              <a:rect l="0" t="0" r="r" b="b"/>
              <a:pathLst>
                <a:path w="1003" h="343">
                  <a:moveTo>
                    <a:pt x="982" y="236"/>
                  </a:moveTo>
                  <a:cubicBezTo>
                    <a:pt x="890" y="179"/>
                    <a:pt x="639" y="45"/>
                    <a:pt x="519" y="30"/>
                  </a:cubicBezTo>
                  <a:cubicBezTo>
                    <a:pt x="396" y="15"/>
                    <a:pt x="103" y="2"/>
                    <a:pt x="0" y="0"/>
                  </a:cubicBezTo>
                  <a:cubicBezTo>
                    <a:pt x="10" y="67"/>
                    <a:pt x="31" y="220"/>
                    <a:pt x="38" y="282"/>
                  </a:cubicBezTo>
                  <a:cubicBezTo>
                    <a:pt x="162" y="292"/>
                    <a:pt x="787" y="332"/>
                    <a:pt x="1003" y="343"/>
                  </a:cubicBezTo>
                  <a:cubicBezTo>
                    <a:pt x="998" y="311"/>
                    <a:pt x="989" y="263"/>
                    <a:pt x="982" y="236"/>
                  </a:cubicBezTo>
                  <a:close/>
                </a:path>
              </a:pathLst>
            </a:custGeom>
            <a:solidFill>
              <a:srgbClr val="7ECD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ŝ1iḓe">
              <a:extLst>
                <a:ext uri="{FF2B5EF4-FFF2-40B4-BE49-F238E27FC236}">
                  <a16:creationId xmlns:a16="http://schemas.microsoft.com/office/drawing/2014/main" id="{C88EAD52-A35D-9AAB-09DB-7366C90B48F6}"/>
                </a:ext>
              </a:extLst>
            </p:cNvPr>
            <p:cNvSpPr/>
            <p:nvPr/>
          </p:nvSpPr>
          <p:spPr bwMode="auto">
            <a:xfrm>
              <a:off x="7529513" y="2573338"/>
              <a:ext cx="504825" cy="596900"/>
            </a:xfrm>
            <a:custGeom>
              <a:avLst/>
              <a:gdLst>
                <a:gd name="T0" fmla="*/ 132 w 153"/>
                <a:gd name="T1" fmla="*/ 74 h 181"/>
                <a:gd name="T2" fmla="*/ 0 w 153"/>
                <a:gd name="T3" fmla="*/ 0 h 181"/>
                <a:gd name="T4" fmla="*/ 24 w 153"/>
                <a:gd name="T5" fmla="*/ 174 h 181"/>
                <a:gd name="T6" fmla="*/ 153 w 153"/>
                <a:gd name="T7" fmla="*/ 181 h 181"/>
                <a:gd name="T8" fmla="*/ 132 w 153"/>
                <a:gd name="T9" fmla="*/ 74 h 181"/>
              </a:gdLst>
              <a:ahLst/>
              <a:cxnLst>
                <a:cxn ang="0">
                  <a:pos x="T0" y="T1"/>
                </a:cxn>
                <a:cxn ang="0">
                  <a:pos x="T2" y="T3"/>
                </a:cxn>
                <a:cxn ang="0">
                  <a:pos x="T4" y="T5"/>
                </a:cxn>
                <a:cxn ang="0">
                  <a:pos x="T6" y="T7"/>
                </a:cxn>
                <a:cxn ang="0">
                  <a:pos x="T8" y="T9"/>
                </a:cxn>
              </a:cxnLst>
              <a:rect l="0" t="0" r="r" b="b"/>
              <a:pathLst>
                <a:path w="153" h="181">
                  <a:moveTo>
                    <a:pt x="132" y="74"/>
                  </a:moveTo>
                  <a:cubicBezTo>
                    <a:pt x="102" y="56"/>
                    <a:pt x="54" y="29"/>
                    <a:pt x="0" y="0"/>
                  </a:cubicBezTo>
                  <a:cubicBezTo>
                    <a:pt x="6" y="37"/>
                    <a:pt x="22" y="132"/>
                    <a:pt x="24" y="174"/>
                  </a:cubicBezTo>
                  <a:cubicBezTo>
                    <a:pt x="75" y="177"/>
                    <a:pt x="119" y="179"/>
                    <a:pt x="153" y="181"/>
                  </a:cubicBezTo>
                  <a:cubicBezTo>
                    <a:pt x="148" y="149"/>
                    <a:pt x="139" y="101"/>
                    <a:pt x="132" y="74"/>
                  </a:cubicBezTo>
                  <a:close/>
                </a:path>
              </a:pathLst>
            </a:custGeom>
            <a:solidFill>
              <a:srgbClr val="2F3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ŝľïḋê">
              <a:extLst>
                <a:ext uri="{FF2B5EF4-FFF2-40B4-BE49-F238E27FC236}">
                  <a16:creationId xmlns:a16="http://schemas.microsoft.com/office/drawing/2014/main" id="{8AF8E924-5877-E69B-F12D-A0568098F750}"/>
                </a:ext>
              </a:extLst>
            </p:cNvPr>
            <p:cNvSpPr/>
            <p:nvPr/>
          </p:nvSpPr>
          <p:spPr bwMode="auto">
            <a:xfrm>
              <a:off x="7335838" y="2833688"/>
              <a:ext cx="536575" cy="358775"/>
            </a:xfrm>
            <a:custGeom>
              <a:avLst/>
              <a:gdLst>
                <a:gd name="T0" fmla="*/ 7 w 163"/>
                <a:gd name="T1" fmla="*/ 31 h 109"/>
                <a:gd name="T2" fmla="*/ 59 w 163"/>
                <a:gd name="T3" fmla="*/ 1 h 109"/>
                <a:gd name="T4" fmla="*/ 160 w 163"/>
                <a:gd name="T5" fmla="*/ 35 h 109"/>
                <a:gd name="T6" fmla="*/ 136 w 163"/>
                <a:gd name="T7" fmla="*/ 99 h 109"/>
                <a:gd name="T8" fmla="*/ 10 w 163"/>
                <a:gd name="T9" fmla="*/ 99 h 109"/>
                <a:gd name="T10" fmla="*/ 7 w 163"/>
                <a:gd name="T11" fmla="*/ 31 h 109"/>
              </a:gdLst>
              <a:ahLst/>
              <a:cxnLst>
                <a:cxn ang="0">
                  <a:pos x="T0" y="T1"/>
                </a:cxn>
                <a:cxn ang="0">
                  <a:pos x="T2" y="T3"/>
                </a:cxn>
                <a:cxn ang="0">
                  <a:pos x="T4" y="T5"/>
                </a:cxn>
                <a:cxn ang="0">
                  <a:pos x="T6" y="T7"/>
                </a:cxn>
                <a:cxn ang="0">
                  <a:pos x="T8" y="T9"/>
                </a:cxn>
                <a:cxn ang="0">
                  <a:pos x="T10" y="T11"/>
                </a:cxn>
              </a:cxnLst>
              <a:rect l="0" t="0" r="r" b="b"/>
              <a:pathLst>
                <a:path w="163" h="109">
                  <a:moveTo>
                    <a:pt x="7" y="31"/>
                  </a:moveTo>
                  <a:cubicBezTo>
                    <a:pt x="10" y="25"/>
                    <a:pt x="34" y="1"/>
                    <a:pt x="59" y="1"/>
                  </a:cubicBezTo>
                  <a:cubicBezTo>
                    <a:pt x="84" y="0"/>
                    <a:pt x="138" y="15"/>
                    <a:pt x="160" y="35"/>
                  </a:cubicBezTo>
                  <a:cubicBezTo>
                    <a:pt x="163" y="45"/>
                    <a:pt x="153" y="74"/>
                    <a:pt x="136" y="99"/>
                  </a:cubicBezTo>
                  <a:cubicBezTo>
                    <a:pt x="114" y="109"/>
                    <a:pt x="38" y="103"/>
                    <a:pt x="10" y="99"/>
                  </a:cubicBezTo>
                  <a:cubicBezTo>
                    <a:pt x="1" y="90"/>
                    <a:pt x="0" y="55"/>
                    <a:pt x="7" y="31"/>
                  </a:cubicBezTo>
                  <a:close/>
                </a:path>
              </a:pathLst>
            </a:custGeom>
            <a:solidFill>
              <a:srgbClr val="FFC9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śḻídê">
              <a:extLst>
                <a:ext uri="{FF2B5EF4-FFF2-40B4-BE49-F238E27FC236}">
                  <a16:creationId xmlns:a16="http://schemas.microsoft.com/office/drawing/2014/main" id="{A9710773-BF0C-4B07-19DE-72E0B70A1B2A}"/>
                </a:ext>
              </a:extLst>
            </p:cNvPr>
            <p:cNvSpPr/>
            <p:nvPr/>
          </p:nvSpPr>
          <p:spPr bwMode="auto">
            <a:xfrm>
              <a:off x="7335838" y="2847975"/>
              <a:ext cx="487363" cy="344488"/>
            </a:xfrm>
            <a:custGeom>
              <a:avLst/>
              <a:gdLst>
                <a:gd name="T0" fmla="*/ 12 w 148"/>
                <a:gd name="T1" fmla="*/ 65 h 105"/>
                <a:gd name="T2" fmla="*/ 12 w 148"/>
                <a:gd name="T3" fmla="*/ 28 h 105"/>
                <a:gd name="T4" fmla="*/ 45 w 148"/>
                <a:gd name="T5" fmla="*/ 0 h 105"/>
                <a:gd name="T6" fmla="*/ 7 w 148"/>
                <a:gd name="T7" fmla="*/ 27 h 105"/>
                <a:gd name="T8" fmla="*/ 10 w 148"/>
                <a:gd name="T9" fmla="*/ 95 h 105"/>
                <a:gd name="T10" fmla="*/ 136 w 148"/>
                <a:gd name="T11" fmla="*/ 95 h 105"/>
                <a:gd name="T12" fmla="*/ 148 w 148"/>
                <a:gd name="T13" fmla="*/ 74 h 105"/>
                <a:gd name="T14" fmla="*/ 12 w 148"/>
                <a:gd name="T15" fmla="*/ 6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05">
                  <a:moveTo>
                    <a:pt x="12" y="65"/>
                  </a:moveTo>
                  <a:cubicBezTo>
                    <a:pt x="12" y="61"/>
                    <a:pt x="12" y="34"/>
                    <a:pt x="12" y="28"/>
                  </a:cubicBezTo>
                  <a:cubicBezTo>
                    <a:pt x="13" y="22"/>
                    <a:pt x="31" y="6"/>
                    <a:pt x="45" y="0"/>
                  </a:cubicBezTo>
                  <a:cubicBezTo>
                    <a:pt x="25" y="6"/>
                    <a:pt x="10" y="23"/>
                    <a:pt x="7" y="27"/>
                  </a:cubicBezTo>
                  <a:cubicBezTo>
                    <a:pt x="0" y="51"/>
                    <a:pt x="1" y="86"/>
                    <a:pt x="10" y="95"/>
                  </a:cubicBezTo>
                  <a:cubicBezTo>
                    <a:pt x="38" y="99"/>
                    <a:pt x="114" y="105"/>
                    <a:pt x="136" y="95"/>
                  </a:cubicBezTo>
                  <a:cubicBezTo>
                    <a:pt x="141" y="88"/>
                    <a:pt x="145" y="81"/>
                    <a:pt x="148" y="74"/>
                  </a:cubicBezTo>
                  <a:cubicBezTo>
                    <a:pt x="107" y="75"/>
                    <a:pt x="23" y="71"/>
                    <a:pt x="12" y="65"/>
                  </a:cubicBezTo>
                  <a:close/>
                </a:path>
              </a:pathLst>
            </a:custGeom>
            <a:solidFill>
              <a:srgbClr val="2F3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ṡlíďè">
              <a:extLst>
                <a:ext uri="{FF2B5EF4-FFF2-40B4-BE49-F238E27FC236}">
                  <a16:creationId xmlns:a16="http://schemas.microsoft.com/office/drawing/2014/main" id="{79786D29-B146-18F3-7088-7764579D359C}"/>
                </a:ext>
              </a:extLst>
            </p:cNvPr>
            <p:cNvSpPr/>
            <p:nvPr/>
          </p:nvSpPr>
          <p:spPr bwMode="auto">
            <a:xfrm>
              <a:off x="7945438" y="2757488"/>
              <a:ext cx="547688" cy="508000"/>
            </a:xfrm>
            <a:custGeom>
              <a:avLst/>
              <a:gdLst>
                <a:gd name="T0" fmla="*/ 0 w 166"/>
                <a:gd name="T1" fmla="*/ 0 h 154"/>
                <a:gd name="T2" fmla="*/ 161 w 166"/>
                <a:gd name="T3" fmla="*/ 113 h 154"/>
                <a:gd name="T4" fmla="*/ 110 w 166"/>
                <a:gd name="T5" fmla="*/ 151 h 154"/>
                <a:gd name="T6" fmla="*/ 31 w 166"/>
                <a:gd name="T7" fmla="*/ 151 h 154"/>
                <a:gd name="T8" fmla="*/ 0 w 166"/>
                <a:gd name="T9" fmla="*/ 0 h 154"/>
              </a:gdLst>
              <a:ahLst/>
              <a:cxnLst>
                <a:cxn ang="0">
                  <a:pos x="T0" y="T1"/>
                </a:cxn>
                <a:cxn ang="0">
                  <a:pos x="T2" y="T3"/>
                </a:cxn>
                <a:cxn ang="0">
                  <a:pos x="T4" y="T5"/>
                </a:cxn>
                <a:cxn ang="0">
                  <a:pos x="T6" y="T7"/>
                </a:cxn>
                <a:cxn ang="0">
                  <a:pos x="T8" y="T9"/>
                </a:cxn>
              </a:cxnLst>
              <a:rect l="0" t="0" r="r" b="b"/>
              <a:pathLst>
                <a:path w="166" h="154">
                  <a:moveTo>
                    <a:pt x="0" y="0"/>
                  </a:moveTo>
                  <a:cubicBezTo>
                    <a:pt x="59" y="36"/>
                    <a:pt x="155" y="89"/>
                    <a:pt x="161" y="113"/>
                  </a:cubicBezTo>
                  <a:cubicBezTo>
                    <a:pt x="166" y="137"/>
                    <a:pt x="136" y="147"/>
                    <a:pt x="110" y="151"/>
                  </a:cubicBezTo>
                  <a:cubicBezTo>
                    <a:pt x="93" y="154"/>
                    <a:pt x="42" y="151"/>
                    <a:pt x="31" y="151"/>
                  </a:cubicBezTo>
                  <a:lnTo>
                    <a:pt x="0" y="0"/>
                  </a:ln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s1ídè">
              <a:extLst>
                <a:ext uri="{FF2B5EF4-FFF2-40B4-BE49-F238E27FC236}">
                  <a16:creationId xmlns:a16="http://schemas.microsoft.com/office/drawing/2014/main" id="{627E0A2D-455C-3966-8C08-6438D8BF5B7B}"/>
                </a:ext>
              </a:extLst>
            </p:cNvPr>
            <p:cNvSpPr/>
            <p:nvPr/>
          </p:nvSpPr>
          <p:spPr bwMode="auto">
            <a:xfrm>
              <a:off x="7954963" y="2814638"/>
              <a:ext cx="449263" cy="365125"/>
            </a:xfrm>
            <a:custGeom>
              <a:avLst/>
              <a:gdLst>
                <a:gd name="T0" fmla="*/ 0 w 136"/>
                <a:gd name="T1" fmla="*/ 0 h 111"/>
                <a:gd name="T2" fmla="*/ 124 w 136"/>
                <a:gd name="T3" fmla="*/ 87 h 111"/>
                <a:gd name="T4" fmla="*/ 129 w 136"/>
                <a:gd name="T5" fmla="*/ 105 h 111"/>
                <a:gd name="T6" fmla="*/ 94 w 136"/>
                <a:gd name="T7" fmla="*/ 111 h 111"/>
                <a:gd name="T8" fmla="*/ 22 w 136"/>
                <a:gd name="T9" fmla="*/ 108 h 111"/>
                <a:gd name="T10" fmla="*/ 0 w 136"/>
                <a:gd name="T11" fmla="*/ 0 h 111"/>
              </a:gdLst>
              <a:ahLst/>
              <a:cxnLst>
                <a:cxn ang="0">
                  <a:pos x="T0" y="T1"/>
                </a:cxn>
                <a:cxn ang="0">
                  <a:pos x="T2" y="T3"/>
                </a:cxn>
                <a:cxn ang="0">
                  <a:pos x="T4" y="T5"/>
                </a:cxn>
                <a:cxn ang="0">
                  <a:pos x="T6" y="T7"/>
                </a:cxn>
                <a:cxn ang="0">
                  <a:pos x="T8" y="T9"/>
                </a:cxn>
                <a:cxn ang="0">
                  <a:pos x="T10" y="T11"/>
                </a:cxn>
              </a:cxnLst>
              <a:rect l="0" t="0" r="r" b="b"/>
              <a:pathLst>
                <a:path w="136" h="111">
                  <a:moveTo>
                    <a:pt x="0" y="0"/>
                  </a:moveTo>
                  <a:cubicBezTo>
                    <a:pt x="37" y="22"/>
                    <a:pt x="116" y="79"/>
                    <a:pt x="124" y="87"/>
                  </a:cubicBezTo>
                  <a:cubicBezTo>
                    <a:pt x="132" y="94"/>
                    <a:pt x="136" y="99"/>
                    <a:pt x="129" y="105"/>
                  </a:cubicBezTo>
                  <a:cubicBezTo>
                    <a:pt x="123" y="111"/>
                    <a:pt x="111" y="111"/>
                    <a:pt x="94" y="111"/>
                  </a:cubicBezTo>
                  <a:cubicBezTo>
                    <a:pt x="76" y="111"/>
                    <a:pt x="37" y="109"/>
                    <a:pt x="22" y="108"/>
                  </a:cubicBezTo>
                  <a:lnTo>
                    <a:pt x="0" y="0"/>
                  </a:lnTo>
                  <a:close/>
                </a:path>
              </a:pathLst>
            </a:custGeom>
            <a:solidFill>
              <a:srgbClr val="373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ṩľíde">
              <a:extLst>
                <a:ext uri="{FF2B5EF4-FFF2-40B4-BE49-F238E27FC236}">
                  <a16:creationId xmlns:a16="http://schemas.microsoft.com/office/drawing/2014/main" id="{AF015342-1FA8-8177-1AB1-AA0C8A78BEB6}"/>
                </a:ext>
              </a:extLst>
            </p:cNvPr>
            <p:cNvSpPr/>
            <p:nvPr/>
          </p:nvSpPr>
          <p:spPr bwMode="auto">
            <a:xfrm>
              <a:off x="4602163" y="3051175"/>
              <a:ext cx="3508375" cy="1879600"/>
            </a:xfrm>
            <a:custGeom>
              <a:avLst/>
              <a:gdLst>
                <a:gd name="T0" fmla="*/ 50 w 1064"/>
                <a:gd name="T1" fmla="*/ 1 h 570"/>
                <a:gd name="T2" fmla="*/ 49 w 1064"/>
                <a:gd name="T3" fmla="*/ 0 h 570"/>
                <a:gd name="T4" fmla="*/ 0 w 1064"/>
                <a:gd name="T5" fmla="*/ 223 h 570"/>
                <a:gd name="T6" fmla="*/ 4 w 1064"/>
                <a:gd name="T7" fmla="*/ 315 h 570"/>
                <a:gd name="T8" fmla="*/ 32 w 1064"/>
                <a:gd name="T9" fmla="*/ 507 h 570"/>
                <a:gd name="T10" fmla="*/ 53 w 1064"/>
                <a:gd name="T11" fmla="*/ 538 h 570"/>
                <a:gd name="T12" fmla="*/ 79 w 1064"/>
                <a:gd name="T13" fmla="*/ 547 h 570"/>
                <a:gd name="T14" fmla="*/ 563 w 1064"/>
                <a:gd name="T15" fmla="*/ 559 h 570"/>
                <a:gd name="T16" fmla="*/ 880 w 1064"/>
                <a:gd name="T17" fmla="*/ 566 h 570"/>
                <a:gd name="T18" fmla="*/ 985 w 1064"/>
                <a:gd name="T19" fmla="*/ 568 h 570"/>
                <a:gd name="T20" fmla="*/ 1015 w 1064"/>
                <a:gd name="T21" fmla="*/ 569 h 570"/>
                <a:gd name="T22" fmla="*/ 1027 w 1064"/>
                <a:gd name="T23" fmla="*/ 570 h 570"/>
                <a:gd name="T24" fmla="*/ 1028 w 1064"/>
                <a:gd name="T25" fmla="*/ 569 h 570"/>
                <a:gd name="T26" fmla="*/ 1037 w 1064"/>
                <a:gd name="T27" fmla="*/ 544 h 570"/>
                <a:gd name="T28" fmla="*/ 1063 w 1064"/>
                <a:gd name="T29" fmla="*/ 329 h 570"/>
                <a:gd name="T30" fmla="*/ 1064 w 1064"/>
                <a:gd name="T31" fmla="*/ 260 h 570"/>
                <a:gd name="T32" fmla="*/ 1058 w 1064"/>
                <a:gd name="T33" fmla="*/ 129 h 570"/>
                <a:gd name="T34" fmla="*/ 1046 w 1064"/>
                <a:gd name="T35" fmla="*/ 62 h 570"/>
                <a:gd name="T36" fmla="*/ 1045 w 1064"/>
                <a:gd name="T37" fmla="*/ 61 h 570"/>
                <a:gd name="T38" fmla="*/ 50 w 1064"/>
                <a:gd name="T39" fmla="*/ 0 h 570"/>
                <a:gd name="T40" fmla="*/ 49 w 1064"/>
                <a:gd name="T41" fmla="*/ 0 h 570"/>
                <a:gd name="T42" fmla="*/ 50 w 1064"/>
                <a:gd name="T43" fmla="*/ 1 h 570"/>
                <a:gd name="T44" fmla="*/ 50 w 1064"/>
                <a:gd name="T45" fmla="*/ 2 h 570"/>
                <a:gd name="T46" fmla="*/ 1045 w 1064"/>
                <a:gd name="T47" fmla="*/ 63 h 570"/>
                <a:gd name="T48" fmla="*/ 1045 w 1064"/>
                <a:gd name="T49" fmla="*/ 62 h 570"/>
                <a:gd name="T50" fmla="*/ 1044 w 1064"/>
                <a:gd name="T51" fmla="*/ 62 h 570"/>
                <a:gd name="T52" fmla="*/ 1056 w 1064"/>
                <a:gd name="T53" fmla="*/ 130 h 570"/>
                <a:gd name="T54" fmla="*/ 1062 w 1064"/>
                <a:gd name="T55" fmla="*/ 260 h 570"/>
                <a:gd name="T56" fmla="*/ 1061 w 1064"/>
                <a:gd name="T57" fmla="*/ 329 h 570"/>
                <a:gd name="T58" fmla="*/ 1046 w 1064"/>
                <a:gd name="T59" fmla="*/ 496 h 570"/>
                <a:gd name="T60" fmla="*/ 1036 w 1064"/>
                <a:gd name="T61" fmla="*/ 544 h 570"/>
                <a:gd name="T62" fmla="*/ 1026 w 1064"/>
                <a:gd name="T63" fmla="*/ 568 h 570"/>
                <a:gd name="T64" fmla="*/ 1027 w 1064"/>
                <a:gd name="T65" fmla="*/ 569 h 570"/>
                <a:gd name="T66" fmla="*/ 1027 w 1064"/>
                <a:gd name="T67" fmla="*/ 568 h 570"/>
                <a:gd name="T68" fmla="*/ 1015 w 1064"/>
                <a:gd name="T69" fmla="*/ 567 h 570"/>
                <a:gd name="T70" fmla="*/ 79 w 1064"/>
                <a:gd name="T71" fmla="*/ 545 h 570"/>
                <a:gd name="T72" fmla="*/ 54 w 1064"/>
                <a:gd name="T73" fmla="*/ 537 h 570"/>
                <a:gd name="T74" fmla="*/ 25 w 1064"/>
                <a:gd name="T75" fmla="*/ 477 h 570"/>
                <a:gd name="T76" fmla="*/ 6 w 1064"/>
                <a:gd name="T77" fmla="*/ 315 h 570"/>
                <a:gd name="T78" fmla="*/ 2 w 1064"/>
                <a:gd name="T79" fmla="*/ 223 h 570"/>
                <a:gd name="T80" fmla="*/ 51 w 1064"/>
                <a:gd name="T81" fmla="*/ 1 h 570"/>
                <a:gd name="T82" fmla="*/ 50 w 1064"/>
                <a:gd name="T83" fmla="*/ 1 h 570"/>
                <a:gd name="T84" fmla="*/ 50 w 1064"/>
                <a:gd name="T85" fmla="*/ 2 h 570"/>
                <a:gd name="T86" fmla="*/ 50 w 1064"/>
                <a:gd name="T87" fmla="*/ 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4" h="570">
                  <a:moveTo>
                    <a:pt x="50" y="1"/>
                  </a:moveTo>
                  <a:cubicBezTo>
                    <a:pt x="49" y="0"/>
                    <a:pt x="49" y="0"/>
                    <a:pt x="49" y="0"/>
                  </a:cubicBezTo>
                  <a:cubicBezTo>
                    <a:pt x="25" y="42"/>
                    <a:pt x="0" y="91"/>
                    <a:pt x="0" y="223"/>
                  </a:cubicBezTo>
                  <a:cubicBezTo>
                    <a:pt x="0" y="250"/>
                    <a:pt x="1" y="281"/>
                    <a:pt x="4" y="315"/>
                  </a:cubicBezTo>
                  <a:cubicBezTo>
                    <a:pt x="10" y="417"/>
                    <a:pt x="19" y="475"/>
                    <a:pt x="32" y="507"/>
                  </a:cubicBezTo>
                  <a:cubicBezTo>
                    <a:pt x="38" y="523"/>
                    <a:pt x="45" y="532"/>
                    <a:pt x="53" y="538"/>
                  </a:cubicBezTo>
                  <a:cubicBezTo>
                    <a:pt x="61" y="544"/>
                    <a:pt x="70" y="546"/>
                    <a:pt x="79" y="547"/>
                  </a:cubicBezTo>
                  <a:cubicBezTo>
                    <a:pt x="99" y="548"/>
                    <a:pt x="333" y="554"/>
                    <a:pt x="563" y="559"/>
                  </a:cubicBezTo>
                  <a:cubicBezTo>
                    <a:pt x="679" y="561"/>
                    <a:pt x="793" y="564"/>
                    <a:pt x="880" y="566"/>
                  </a:cubicBezTo>
                  <a:cubicBezTo>
                    <a:pt x="923" y="567"/>
                    <a:pt x="959" y="568"/>
                    <a:pt x="985" y="568"/>
                  </a:cubicBezTo>
                  <a:cubicBezTo>
                    <a:pt x="998" y="569"/>
                    <a:pt x="1008" y="569"/>
                    <a:pt x="1015" y="569"/>
                  </a:cubicBezTo>
                  <a:cubicBezTo>
                    <a:pt x="1022" y="569"/>
                    <a:pt x="1027" y="570"/>
                    <a:pt x="1027" y="570"/>
                  </a:cubicBezTo>
                  <a:cubicBezTo>
                    <a:pt x="1028" y="570"/>
                    <a:pt x="1028" y="570"/>
                    <a:pt x="1028" y="569"/>
                  </a:cubicBezTo>
                  <a:cubicBezTo>
                    <a:pt x="1031" y="565"/>
                    <a:pt x="1034" y="557"/>
                    <a:pt x="1037" y="544"/>
                  </a:cubicBezTo>
                  <a:cubicBezTo>
                    <a:pt x="1047" y="508"/>
                    <a:pt x="1059" y="437"/>
                    <a:pt x="1063" y="329"/>
                  </a:cubicBezTo>
                  <a:cubicBezTo>
                    <a:pt x="1064" y="304"/>
                    <a:pt x="1064" y="281"/>
                    <a:pt x="1064" y="260"/>
                  </a:cubicBezTo>
                  <a:cubicBezTo>
                    <a:pt x="1064" y="207"/>
                    <a:pt x="1062" y="163"/>
                    <a:pt x="1058" y="129"/>
                  </a:cubicBezTo>
                  <a:cubicBezTo>
                    <a:pt x="1055" y="96"/>
                    <a:pt x="1050" y="73"/>
                    <a:pt x="1046" y="62"/>
                  </a:cubicBezTo>
                  <a:cubicBezTo>
                    <a:pt x="1045" y="61"/>
                    <a:pt x="1045" y="61"/>
                    <a:pt x="1045" y="61"/>
                  </a:cubicBezTo>
                  <a:cubicBezTo>
                    <a:pt x="50" y="0"/>
                    <a:pt x="50" y="0"/>
                    <a:pt x="50" y="0"/>
                  </a:cubicBezTo>
                  <a:cubicBezTo>
                    <a:pt x="50" y="0"/>
                    <a:pt x="49" y="0"/>
                    <a:pt x="49" y="0"/>
                  </a:cubicBezTo>
                  <a:cubicBezTo>
                    <a:pt x="50" y="1"/>
                    <a:pt x="50" y="1"/>
                    <a:pt x="50" y="1"/>
                  </a:cubicBezTo>
                  <a:cubicBezTo>
                    <a:pt x="50" y="2"/>
                    <a:pt x="50" y="2"/>
                    <a:pt x="50" y="2"/>
                  </a:cubicBezTo>
                  <a:cubicBezTo>
                    <a:pt x="1045" y="63"/>
                    <a:pt x="1045" y="63"/>
                    <a:pt x="1045" y="63"/>
                  </a:cubicBezTo>
                  <a:cubicBezTo>
                    <a:pt x="1045" y="62"/>
                    <a:pt x="1045" y="62"/>
                    <a:pt x="1045" y="62"/>
                  </a:cubicBezTo>
                  <a:cubicBezTo>
                    <a:pt x="1044" y="62"/>
                    <a:pt x="1044" y="62"/>
                    <a:pt x="1044" y="62"/>
                  </a:cubicBezTo>
                  <a:cubicBezTo>
                    <a:pt x="1048" y="73"/>
                    <a:pt x="1053" y="96"/>
                    <a:pt x="1056" y="130"/>
                  </a:cubicBezTo>
                  <a:cubicBezTo>
                    <a:pt x="1060" y="163"/>
                    <a:pt x="1062" y="207"/>
                    <a:pt x="1062" y="260"/>
                  </a:cubicBezTo>
                  <a:cubicBezTo>
                    <a:pt x="1062" y="281"/>
                    <a:pt x="1062" y="304"/>
                    <a:pt x="1061" y="329"/>
                  </a:cubicBezTo>
                  <a:cubicBezTo>
                    <a:pt x="1058" y="401"/>
                    <a:pt x="1052" y="456"/>
                    <a:pt x="1046" y="496"/>
                  </a:cubicBezTo>
                  <a:cubicBezTo>
                    <a:pt x="1042" y="516"/>
                    <a:pt x="1039" y="532"/>
                    <a:pt x="1036" y="544"/>
                  </a:cubicBezTo>
                  <a:cubicBezTo>
                    <a:pt x="1032" y="556"/>
                    <a:pt x="1029" y="564"/>
                    <a:pt x="1026" y="568"/>
                  </a:cubicBezTo>
                  <a:cubicBezTo>
                    <a:pt x="1027" y="569"/>
                    <a:pt x="1027" y="569"/>
                    <a:pt x="1027" y="569"/>
                  </a:cubicBezTo>
                  <a:cubicBezTo>
                    <a:pt x="1027" y="568"/>
                    <a:pt x="1027" y="568"/>
                    <a:pt x="1027" y="568"/>
                  </a:cubicBezTo>
                  <a:cubicBezTo>
                    <a:pt x="1027" y="568"/>
                    <a:pt x="1022" y="567"/>
                    <a:pt x="1015" y="567"/>
                  </a:cubicBezTo>
                  <a:cubicBezTo>
                    <a:pt x="907" y="564"/>
                    <a:pt x="116" y="548"/>
                    <a:pt x="79" y="545"/>
                  </a:cubicBezTo>
                  <a:cubicBezTo>
                    <a:pt x="70" y="544"/>
                    <a:pt x="61" y="542"/>
                    <a:pt x="54" y="537"/>
                  </a:cubicBezTo>
                  <a:cubicBezTo>
                    <a:pt x="42" y="528"/>
                    <a:pt x="33" y="511"/>
                    <a:pt x="25" y="477"/>
                  </a:cubicBezTo>
                  <a:cubicBezTo>
                    <a:pt x="17" y="443"/>
                    <a:pt x="11" y="392"/>
                    <a:pt x="6" y="315"/>
                  </a:cubicBezTo>
                  <a:cubicBezTo>
                    <a:pt x="3" y="280"/>
                    <a:pt x="2" y="250"/>
                    <a:pt x="2" y="223"/>
                  </a:cubicBezTo>
                  <a:cubicBezTo>
                    <a:pt x="2" y="91"/>
                    <a:pt x="27" y="43"/>
                    <a:pt x="51" y="1"/>
                  </a:cubicBezTo>
                  <a:cubicBezTo>
                    <a:pt x="50" y="1"/>
                    <a:pt x="50" y="1"/>
                    <a:pt x="50" y="1"/>
                  </a:cubicBezTo>
                  <a:cubicBezTo>
                    <a:pt x="50" y="2"/>
                    <a:pt x="50" y="2"/>
                    <a:pt x="50" y="2"/>
                  </a:cubicBezTo>
                  <a:cubicBezTo>
                    <a:pt x="50" y="1"/>
                    <a:pt x="50" y="1"/>
                    <a:pt x="50" y="1"/>
                  </a:cubicBezTo>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ïṡľíďê">
              <a:extLst>
                <a:ext uri="{FF2B5EF4-FFF2-40B4-BE49-F238E27FC236}">
                  <a16:creationId xmlns:a16="http://schemas.microsoft.com/office/drawing/2014/main" id="{B4B0E4A2-535A-3996-456E-C0B277E7A4C8}"/>
                </a:ext>
              </a:extLst>
            </p:cNvPr>
            <p:cNvSpPr/>
            <p:nvPr/>
          </p:nvSpPr>
          <p:spPr bwMode="auto">
            <a:xfrm>
              <a:off x="4745038" y="3411538"/>
              <a:ext cx="542925" cy="114300"/>
            </a:xfrm>
            <a:custGeom>
              <a:avLst/>
              <a:gdLst>
                <a:gd name="T0" fmla="*/ 1 w 165"/>
                <a:gd name="T1" fmla="*/ 15 h 35"/>
                <a:gd name="T2" fmla="*/ 20 w 165"/>
                <a:gd name="T3" fmla="*/ 27 h 35"/>
                <a:gd name="T4" fmla="*/ 141 w 165"/>
                <a:gd name="T5" fmla="*/ 32 h 35"/>
                <a:gd name="T6" fmla="*/ 148 w 165"/>
                <a:gd name="T7" fmla="*/ 8 h 35"/>
                <a:gd name="T8" fmla="*/ 57 w 165"/>
                <a:gd name="T9" fmla="*/ 2 h 35"/>
                <a:gd name="T10" fmla="*/ 1 w 165"/>
                <a:gd name="T11" fmla="*/ 15 h 35"/>
              </a:gdLst>
              <a:ahLst/>
              <a:cxnLst>
                <a:cxn ang="0">
                  <a:pos x="T0" y="T1"/>
                </a:cxn>
                <a:cxn ang="0">
                  <a:pos x="T2" y="T3"/>
                </a:cxn>
                <a:cxn ang="0">
                  <a:pos x="T4" y="T5"/>
                </a:cxn>
                <a:cxn ang="0">
                  <a:pos x="T6" y="T7"/>
                </a:cxn>
                <a:cxn ang="0">
                  <a:pos x="T8" y="T9"/>
                </a:cxn>
                <a:cxn ang="0">
                  <a:pos x="T10" y="T11"/>
                </a:cxn>
              </a:cxnLst>
              <a:rect l="0" t="0" r="r" b="b"/>
              <a:pathLst>
                <a:path w="165" h="35">
                  <a:moveTo>
                    <a:pt x="1" y="15"/>
                  </a:moveTo>
                  <a:cubicBezTo>
                    <a:pt x="0" y="21"/>
                    <a:pt x="4" y="28"/>
                    <a:pt x="20" y="27"/>
                  </a:cubicBezTo>
                  <a:cubicBezTo>
                    <a:pt x="47" y="25"/>
                    <a:pt x="127" y="30"/>
                    <a:pt x="141" y="32"/>
                  </a:cubicBezTo>
                  <a:cubicBezTo>
                    <a:pt x="154" y="35"/>
                    <a:pt x="165" y="13"/>
                    <a:pt x="148" y="8"/>
                  </a:cubicBezTo>
                  <a:cubicBezTo>
                    <a:pt x="132" y="3"/>
                    <a:pt x="82" y="3"/>
                    <a:pt x="57" y="2"/>
                  </a:cubicBezTo>
                  <a:cubicBezTo>
                    <a:pt x="17" y="2"/>
                    <a:pt x="2" y="0"/>
                    <a:pt x="1" y="15"/>
                  </a:cubicBezTo>
                  <a:close/>
                </a:path>
              </a:pathLst>
            </a:custGeom>
            <a:solidFill>
              <a:srgbClr val="EBA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šľîḑê">
              <a:extLst>
                <a:ext uri="{FF2B5EF4-FFF2-40B4-BE49-F238E27FC236}">
                  <a16:creationId xmlns:a16="http://schemas.microsoft.com/office/drawing/2014/main" id="{A238121B-8330-F997-6CA9-1467B4F96B68}"/>
                </a:ext>
              </a:extLst>
            </p:cNvPr>
            <p:cNvSpPr/>
            <p:nvPr/>
          </p:nvSpPr>
          <p:spPr bwMode="auto">
            <a:xfrm>
              <a:off x="6840538" y="1984375"/>
              <a:ext cx="1916113" cy="1011238"/>
            </a:xfrm>
            <a:custGeom>
              <a:avLst/>
              <a:gdLst>
                <a:gd name="T0" fmla="*/ 555 w 581"/>
                <a:gd name="T1" fmla="*/ 290 h 307"/>
                <a:gd name="T2" fmla="*/ 200 w 581"/>
                <a:gd name="T3" fmla="*/ 86 h 307"/>
                <a:gd name="T4" fmla="*/ 17 w 581"/>
                <a:gd name="T5" fmla="*/ 0 h 307"/>
                <a:gd name="T6" fmla="*/ 0 w 581"/>
                <a:gd name="T7" fmla="*/ 11 h 307"/>
                <a:gd name="T8" fmla="*/ 471 w 581"/>
                <a:gd name="T9" fmla="*/ 270 h 307"/>
                <a:gd name="T10" fmla="*/ 581 w 581"/>
                <a:gd name="T11" fmla="*/ 295 h 307"/>
                <a:gd name="T12" fmla="*/ 555 w 581"/>
                <a:gd name="T13" fmla="*/ 290 h 307"/>
              </a:gdLst>
              <a:ahLst/>
              <a:cxnLst>
                <a:cxn ang="0">
                  <a:pos x="T0" y="T1"/>
                </a:cxn>
                <a:cxn ang="0">
                  <a:pos x="T2" y="T3"/>
                </a:cxn>
                <a:cxn ang="0">
                  <a:pos x="T4" y="T5"/>
                </a:cxn>
                <a:cxn ang="0">
                  <a:pos x="T6" y="T7"/>
                </a:cxn>
                <a:cxn ang="0">
                  <a:pos x="T8" y="T9"/>
                </a:cxn>
                <a:cxn ang="0">
                  <a:pos x="T10" y="T11"/>
                </a:cxn>
                <a:cxn ang="0">
                  <a:pos x="T12" y="T13"/>
                </a:cxn>
              </a:cxnLst>
              <a:rect l="0" t="0" r="r" b="b"/>
              <a:pathLst>
                <a:path w="581" h="307">
                  <a:moveTo>
                    <a:pt x="555" y="290"/>
                  </a:moveTo>
                  <a:cubicBezTo>
                    <a:pt x="535" y="279"/>
                    <a:pt x="423" y="222"/>
                    <a:pt x="200" y="86"/>
                  </a:cubicBezTo>
                  <a:cubicBezTo>
                    <a:pt x="140" y="49"/>
                    <a:pt x="79" y="21"/>
                    <a:pt x="17" y="0"/>
                  </a:cubicBezTo>
                  <a:cubicBezTo>
                    <a:pt x="0" y="11"/>
                    <a:pt x="0" y="11"/>
                    <a:pt x="0" y="11"/>
                  </a:cubicBezTo>
                  <a:cubicBezTo>
                    <a:pt x="71" y="21"/>
                    <a:pt x="376" y="215"/>
                    <a:pt x="471" y="270"/>
                  </a:cubicBezTo>
                  <a:cubicBezTo>
                    <a:pt x="521" y="299"/>
                    <a:pt x="573" y="307"/>
                    <a:pt x="581" y="295"/>
                  </a:cubicBezTo>
                  <a:cubicBezTo>
                    <a:pt x="567" y="292"/>
                    <a:pt x="557" y="290"/>
                    <a:pt x="555" y="290"/>
                  </a:cubicBezTo>
                  <a:close/>
                </a:path>
              </a:pathLst>
            </a:custGeom>
            <a:solidFill>
              <a:srgbClr val="7ECD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ṡļidê">
              <a:extLst>
                <a:ext uri="{FF2B5EF4-FFF2-40B4-BE49-F238E27FC236}">
                  <a16:creationId xmlns:a16="http://schemas.microsoft.com/office/drawing/2014/main" id="{1A70784E-4843-0F2F-CEA6-FF5F1ECAA20C}"/>
                </a:ext>
              </a:extLst>
            </p:cNvPr>
            <p:cNvSpPr/>
            <p:nvPr/>
          </p:nvSpPr>
          <p:spPr bwMode="auto">
            <a:xfrm>
              <a:off x="8637588" y="2940050"/>
              <a:ext cx="373063" cy="77788"/>
            </a:xfrm>
            <a:custGeom>
              <a:avLst/>
              <a:gdLst>
                <a:gd name="T0" fmla="*/ 10 w 113"/>
                <a:gd name="T1" fmla="*/ 0 h 24"/>
                <a:gd name="T2" fmla="*/ 10 w 113"/>
                <a:gd name="T3" fmla="*/ 13 h 24"/>
                <a:gd name="T4" fmla="*/ 79 w 113"/>
                <a:gd name="T5" fmla="*/ 24 h 24"/>
                <a:gd name="T6" fmla="*/ 113 w 113"/>
                <a:gd name="T7" fmla="*/ 21 h 24"/>
                <a:gd name="T8" fmla="*/ 10 w 113"/>
                <a:gd name="T9" fmla="*/ 0 h 24"/>
              </a:gdLst>
              <a:ahLst/>
              <a:cxnLst>
                <a:cxn ang="0">
                  <a:pos x="T0" y="T1"/>
                </a:cxn>
                <a:cxn ang="0">
                  <a:pos x="T2" y="T3"/>
                </a:cxn>
                <a:cxn ang="0">
                  <a:pos x="T4" y="T5"/>
                </a:cxn>
                <a:cxn ang="0">
                  <a:pos x="T6" y="T7"/>
                </a:cxn>
                <a:cxn ang="0">
                  <a:pos x="T8" y="T9"/>
                </a:cxn>
              </a:cxnLst>
              <a:rect l="0" t="0" r="r" b="b"/>
              <a:pathLst>
                <a:path w="113" h="24">
                  <a:moveTo>
                    <a:pt x="10" y="0"/>
                  </a:moveTo>
                  <a:cubicBezTo>
                    <a:pt x="8" y="5"/>
                    <a:pt x="0" y="10"/>
                    <a:pt x="10" y="13"/>
                  </a:cubicBezTo>
                  <a:cubicBezTo>
                    <a:pt x="21" y="17"/>
                    <a:pt x="51" y="24"/>
                    <a:pt x="79" y="24"/>
                  </a:cubicBezTo>
                  <a:cubicBezTo>
                    <a:pt x="93" y="24"/>
                    <a:pt x="110" y="24"/>
                    <a:pt x="113" y="21"/>
                  </a:cubicBezTo>
                  <a:cubicBezTo>
                    <a:pt x="60" y="10"/>
                    <a:pt x="15" y="1"/>
                    <a:pt x="10" y="0"/>
                  </a:cubicBez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şḷïďé">
              <a:extLst>
                <a:ext uri="{FF2B5EF4-FFF2-40B4-BE49-F238E27FC236}">
                  <a16:creationId xmlns:a16="http://schemas.microsoft.com/office/drawing/2014/main" id="{0CF70954-338A-8993-98D6-82A2D94F0528}"/>
                </a:ext>
              </a:extLst>
            </p:cNvPr>
            <p:cNvSpPr/>
            <p:nvPr/>
          </p:nvSpPr>
          <p:spPr bwMode="auto">
            <a:xfrm>
              <a:off x="8701088" y="2925763"/>
              <a:ext cx="46038" cy="46038"/>
            </a:xfrm>
            <a:prstGeom prst="ellipse">
              <a:avLst/>
            </a:prstGeom>
            <a:solidFill>
              <a:srgbClr val="373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ṧḷïḍê">
              <a:extLst>
                <a:ext uri="{FF2B5EF4-FFF2-40B4-BE49-F238E27FC236}">
                  <a16:creationId xmlns:a16="http://schemas.microsoft.com/office/drawing/2014/main" id="{7BEB8B02-2152-269F-390C-A04A9487875B}"/>
                </a:ext>
              </a:extLst>
            </p:cNvPr>
            <p:cNvSpPr/>
            <p:nvPr/>
          </p:nvSpPr>
          <p:spPr bwMode="auto">
            <a:xfrm>
              <a:off x="8697913" y="2943225"/>
              <a:ext cx="65088" cy="52388"/>
            </a:xfrm>
            <a:custGeom>
              <a:avLst/>
              <a:gdLst>
                <a:gd name="T0" fmla="*/ 8 w 20"/>
                <a:gd name="T1" fmla="*/ 0 h 16"/>
                <a:gd name="T2" fmla="*/ 3 w 20"/>
                <a:gd name="T3" fmla="*/ 7 h 16"/>
                <a:gd name="T4" fmla="*/ 17 w 20"/>
                <a:gd name="T5" fmla="*/ 14 h 16"/>
                <a:gd name="T6" fmla="*/ 8 w 20"/>
                <a:gd name="T7" fmla="*/ 0 h 16"/>
              </a:gdLst>
              <a:ahLst/>
              <a:cxnLst>
                <a:cxn ang="0">
                  <a:pos x="T0" y="T1"/>
                </a:cxn>
                <a:cxn ang="0">
                  <a:pos x="T2" y="T3"/>
                </a:cxn>
                <a:cxn ang="0">
                  <a:pos x="T4" y="T5"/>
                </a:cxn>
                <a:cxn ang="0">
                  <a:pos x="T6" y="T7"/>
                </a:cxn>
              </a:cxnLst>
              <a:rect l="0" t="0" r="r" b="b"/>
              <a:pathLst>
                <a:path w="20" h="16">
                  <a:moveTo>
                    <a:pt x="8" y="0"/>
                  </a:moveTo>
                  <a:cubicBezTo>
                    <a:pt x="4" y="0"/>
                    <a:pt x="0" y="4"/>
                    <a:pt x="3" y="7"/>
                  </a:cubicBezTo>
                  <a:cubicBezTo>
                    <a:pt x="5" y="11"/>
                    <a:pt x="15" y="16"/>
                    <a:pt x="17" y="14"/>
                  </a:cubicBezTo>
                  <a:cubicBezTo>
                    <a:pt x="20" y="13"/>
                    <a:pt x="15" y="0"/>
                    <a:pt x="8" y="0"/>
                  </a:cubicBezTo>
                  <a:close/>
                </a:path>
              </a:pathLst>
            </a:custGeom>
            <a:solidFill>
              <a:srgbClr val="2F36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ŝ1ïḍê">
              <a:extLst>
                <a:ext uri="{FF2B5EF4-FFF2-40B4-BE49-F238E27FC236}">
                  <a16:creationId xmlns:a16="http://schemas.microsoft.com/office/drawing/2014/main" id="{D8DAB21C-3278-37B6-6002-97091C15DB26}"/>
                </a:ext>
              </a:extLst>
            </p:cNvPr>
            <p:cNvSpPr/>
            <p:nvPr/>
          </p:nvSpPr>
          <p:spPr bwMode="auto">
            <a:xfrm>
              <a:off x="9610726" y="3390900"/>
              <a:ext cx="841375" cy="587375"/>
            </a:xfrm>
            <a:custGeom>
              <a:avLst/>
              <a:gdLst>
                <a:gd name="T0" fmla="*/ 238 w 255"/>
                <a:gd name="T1" fmla="*/ 102 h 178"/>
                <a:gd name="T2" fmla="*/ 106 w 255"/>
                <a:gd name="T3" fmla="*/ 13 h 178"/>
                <a:gd name="T4" fmla="*/ 13 w 255"/>
                <a:gd name="T5" fmla="*/ 17 h 178"/>
                <a:gd name="T6" fmla="*/ 13 w 255"/>
                <a:gd name="T7" fmla="*/ 52 h 178"/>
                <a:gd name="T8" fmla="*/ 193 w 255"/>
                <a:gd name="T9" fmla="*/ 172 h 178"/>
                <a:gd name="T10" fmla="*/ 223 w 255"/>
                <a:gd name="T11" fmla="*/ 160 h 178"/>
                <a:gd name="T12" fmla="*/ 255 w 255"/>
                <a:gd name="T13" fmla="*/ 169 h 178"/>
                <a:gd name="T14" fmla="*/ 231 w 255"/>
                <a:gd name="T15" fmla="*/ 103 h 178"/>
                <a:gd name="T16" fmla="*/ 238 w 255"/>
                <a:gd name="T17" fmla="*/ 10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78">
                  <a:moveTo>
                    <a:pt x="238" y="102"/>
                  </a:moveTo>
                  <a:cubicBezTo>
                    <a:pt x="229" y="87"/>
                    <a:pt x="179" y="25"/>
                    <a:pt x="106" y="13"/>
                  </a:cubicBezTo>
                  <a:cubicBezTo>
                    <a:pt x="34" y="0"/>
                    <a:pt x="24" y="5"/>
                    <a:pt x="13" y="17"/>
                  </a:cubicBezTo>
                  <a:cubicBezTo>
                    <a:pt x="2" y="29"/>
                    <a:pt x="0" y="39"/>
                    <a:pt x="13" y="52"/>
                  </a:cubicBezTo>
                  <a:cubicBezTo>
                    <a:pt x="42" y="79"/>
                    <a:pt x="136" y="147"/>
                    <a:pt x="193" y="172"/>
                  </a:cubicBezTo>
                  <a:cubicBezTo>
                    <a:pt x="207" y="178"/>
                    <a:pt x="214" y="160"/>
                    <a:pt x="223" y="160"/>
                  </a:cubicBezTo>
                  <a:cubicBezTo>
                    <a:pt x="232" y="160"/>
                    <a:pt x="253" y="167"/>
                    <a:pt x="255" y="169"/>
                  </a:cubicBezTo>
                  <a:cubicBezTo>
                    <a:pt x="253" y="158"/>
                    <a:pt x="239" y="110"/>
                    <a:pt x="231" y="103"/>
                  </a:cubicBezTo>
                  <a:cubicBezTo>
                    <a:pt x="238" y="102"/>
                    <a:pt x="238" y="102"/>
                    <a:pt x="238" y="102"/>
                  </a:cubicBezTo>
                </a:path>
              </a:pathLst>
            </a:custGeom>
            <a:solidFill>
              <a:srgbClr val="373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ṣľíḓe">
              <a:extLst>
                <a:ext uri="{FF2B5EF4-FFF2-40B4-BE49-F238E27FC236}">
                  <a16:creationId xmlns:a16="http://schemas.microsoft.com/office/drawing/2014/main" id="{9BA91835-D0A3-F91E-C6C0-2C94795A4804}"/>
                </a:ext>
              </a:extLst>
            </p:cNvPr>
            <p:cNvSpPr/>
            <p:nvPr/>
          </p:nvSpPr>
          <p:spPr bwMode="auto">
            <a:xfrm>
              <a:off x="8196263" y="3535363"/>
              <a:ext cx="207963" cy="85725"/>
            </a:xfrm>
            <a:custGeom>
              <a:avLst/>
              <a:gdLst>
                <a:gd name="T0" fmla="*/ 51 w 63"/>
                <a:gd name="T1" fmla="*/ 26 h 26"/>
                <a:gd name="T2" fmla="*/ 13 w 63"/>
                <a:gd name="T3" fmla="*/ 26 h 26"/>
                <a:gd name="T4" fmla="*/ 0 w 63"/>
                <a:gd name="T5" fmla="*/ 13 h 26"/>
                <a:gd name="T6" fmla="*/ 0 w 63"/>
                <a:gd name="T7" fmla="*/ 13 h 26"/>
                <a:gd name="T8" fmla="*/ 13 w 63"/>
                <a:gd name="T9" fmla="*/ 0 h 26"/>
                <a:gd name="T10" fmla="*/ 51 w 63"/>
                <a:gd name="T11" fmla="*/ 0 h 26"/>
                <a:gd name="T12" fmla="*/ 63 w 63"/>
                <a:gd name="T13" fmla="*/ 13 h 26"/>
                <a:gd name="T14" fmla="*/ 63 w 63"/>
                <a:gd name="T15" fmla="*/ 13 h 26"/>
                <a:gd name="T16" fmla="*/ 51 w 6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6">
                  <a:moveTo>
                    <a:pt x="51" y="26"/>
                  </a:moveTo>
                  <a:cubicBezTo>
                    <a:pt x="13" y="26"/>
                    <a:pt x="13" y="26"/>
                    <a:pt x="13" y="26"/>
                  </a:cubicBezTo>
                  <a:cubicBezTo>
                    <a:pt x="6" y="26"/>
                    <a:pt x="0" y="20"/>
                    <a:pt x="0" y="13"/>
                  </a:cubicBezTo>
                  <a:cubicBezTo>
                    <a:pt x="0" y="13"/>
                    <a:pt x="0" y="13"/>
                    <a:pt x="0" y="13"/>
                  </a:cubicBezTo>
                  <a:cubicBezTo>
                    <a:pt x="0" y="5"/>
                    <a:pt x="6" y="0"/>
                    <a:pt x="13" y="0"/>
                  </a:cubicBezTo>
                  <a:cubicBezTo>
                    <a:pt x="51" y="0"/>
                    <a:pt x="51" y="0"/>
                    <a:pt x="51" y="0"/>
                  </a:cubicBezTo>
                  <a:cubicBezTo>
                    <a:pt x="58" y="0"/>
                    <a:pt x="63" y="5"/>
                    <a:pt x="63" y="13"/>
                  </a:cubicBezTo>
                  <a:cubicBezTo>
                    <a:pt x="63" y="13"/>
                    <a:pt x="63" y="13"/>
                    <a:pt x="63" y="13"/>
                  </a:cubicBezTo>
                  <a:cubicBezTo>
                    <a:pt x="63" y="20"/>
                    <a:pt x="58" y="26"/>
                    <a:pt x="51" y="26"/>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ïṥļiďé">
              <a:extLst>
                <a:ext uri="{FF2B5EF4-FFF2-40B4-BE49-F238E27FC236}">
                  <a16:creationId xmlns:a16="http://schemas.microsoft.com/office/drawing/2014/main" id="{2401A82A-6BB0-8D8D-6739-6AE2ED71C90D}"/>
                </a:ext>
              </a:extLst>
            </p:cNvPr>
            <p:cNvSpPr/>
            <p:nvPr/>
          </p:nvSpPr>
          <p:spPr bwMode="auto">
            <a:xfrm>
              <a:off x="8269288" y="3546475"/>
              <a:ext cx="65088" cy="65088"/>
            </a:xfrm>
            <a:prstGeom prst="ellipse">
              <a:avLst/>
            </a:prstGeom>
            <a:solidFill>
              <a:srgbClr val="FF9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ïśľîďe">
              <a:extLst>
                <a:ext uri="{FF2B5EF4-FFF2-40B4-BE49-F238E27FC236}">
                  <a16:creationId xmlns:a16="http://schemas.microsoft.com/office/drawing/2014/main" id="{0D33FB90-725B-4799-ECF4-CA5275251A67}"/>
                </a:ext>
              </a:extLst>
            </p:cNvPr>
            <p:cNvSpPr/>
            <p:nvPr/>
          </p:nvSpPr>
          <p:spPr bwMode="auto">
            <a:xfrm>
              <a:off x="10444163" y="4498975"/>
              <a:ext cx="103188" cy="233363"/>
            </a:xfrm>
            <a:custGeom>
              <a:avLst/>
              <a:gdLst>
                <a:gd name="T0" fmla="*/ 29 w 31"/>
                <a:gd name="T1" fmla="*/ 37 h 71"/>
                <a:gd name="T2" fmla="*/ 12 w 31"/>
                <a:gd name="T3" fmla="*/ 70 h 71"/>
                <a:gd name="T4" fmla="*/ 2 w 31"/>
                <a:gd name="T5" fmla="*/ 34 h 71"/>
                <a:gd name="T6" fmla="*/ 19 w 31"/>
                <a:gd name="T7" fmla="*/ 1 h 71"/>
                <a:gd name="T8" fmla="*/ 29 w 31"/>
                <a:gd name="T9" fmla="*/ 37 h 71"/>
              </a:gdLst>
              <a:ahLst/>
              <a:cxnLst>
                <a:cxn ang="0">
                  <a:pos x="T0" y="T1"/>
                </a:cxn>
                <a:cxn ang="0">
                  <a:pos x="T2" y="T3"/>
                </a:cxn>
                <a:cxn ang="0">
                  <a:pos x="T4" y="T5"/>
                </a:cxn>
                <a:cxn ang="0">
                  <a:pos x="T6" y="T7"/>
                </a:cxn>
                <a:cxn ang="0">
                  <a:pos x="T8" y="T9"/>
                </a:cxn>
              </a:cxnLst>
              <a:rect l="0" t="0" r="r" b="b"/>
              <a:pathLst>
                <a:path w="31" h="71">
                  <a:moveTo>
                    <a:pt x="29" y="37"/>
                  </a:moveTo>
                  <a:cubicBezTo>
                    <a:pt x="27" y="56"/>
                    <a:pt x="20" y="71"/>
                    <a:pt x="12" y="70"/>
                  </a:cubicBezTo>
                  <a:cubicBezTo>
                    <a:pt x="5" y="70"/>
                    <a:pt x="0" y="53"/>
                    <a:pt x="2" y="34"/>
                  </a:cubicBezTo>
                  <a:cubicBezTo>
                    <a:pt x="4" y="15"/>
                    <a:pt x="11" y="0"/>
                    <a:pt x="19" y="1"/>
                  </a:cubicBezTo>
                  <a:cubicBezTo>
                    <a:pt x="26" y="2"/>
                    <a:pt x="31" y="18"/>
                    <a:pt x="29" y="37"/>
                  </a:cubicBezTo>
                </a:path>
              </a:pathLst>
            </a:custGeom>
            <a:solidFill>
              <a:srgbClr val="373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Sľïḍe">
              <a:extLst>
                <a:ext uri="{FF2B5EF4-FFF2-40B4-BE49-F238E27FC236}">
                  <a16:creationId xmlns:a16="http://schemas.microsoft.com/office/drawing/2014/main" id="{7B72F610-565B-7F48-47D4-9392F7624A99}"/>
                </a:ext>
              </a:extLst>
            </p:cNvPr>
            <p:cNvSpPr/>
            <p:nvPr/>
          </p:nvSpPr>
          <p:spPr bwMode="auto">
            <a:xfrm>
              <a:off x="10452101" y="46101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FC9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ŝľîḋê">
              <a:extLst>
                <a:ext uri="{FF2B5EF4-FFF2-40B4-BE49-F238E27FC236}">
                  <a16:creationId xmlns:a16="http://schemas.microsoft.com/office/drawing/2014/main" id="{98DAD149-E7BB-A9C1-87C3-F35A64DBCDF3}"/>
                </a:ext>
              </a:extLst>
            </p:cNvPr>
            <p:cNvSpPr/>
            <p:nvPr/>
          </p:nvSpPr>
          <p:spPr bwMode="auto">
            <a:xfrm>
              <a:off x="10447338" y="4521200"/>
              <a:ext cx="73025" cy="188913"/>
            </a:xfrm>
            <a:custGeom>
              <a:avLst/>
              <a:gdLst>
                <a:gd name="T0" fmla="*/ 10 w 22"/>
                <a:gd name="T1" fmla="*/ 0 h 57"/>
                <a:gd name="T2" fmla="*/ 9 w 22"/>
                <a:gd name="T3" fmla="*/ 0 h 57"/>
                <a:gd name="T4" fmla="*/ 1 w 22"/>
                <a:gd name="T5" fmla="*/ 27 h 57"/>
                <a:gd name="T6" fmla="*/ 1 w 22"/>
                <a:gd name="T7" fmla="*/ 27 h 57"/>
                <a:gd name="T8" fmla="*/ 1 w 22"/>
                <a:gd name="T9" fmla="*/ 27 h 57"/>
                <a:gd name="T10" fmla="*/ 1 w 22"/>
                <a:gd name="T11" fmla="*/ 27 h 57"/>
                <a:gd name="T12" fmla="*/ 1 w 22"/>
                <a:gd name="T13" fmla="*/ 27 h 57"/>
                <a:gd name="T14" fmla="*/ 1 w 22"/>
                <a:gd name="T15" fmla="*/ 27 h 57"/>
                <a:gd name="T16" fmla="*/ 1 w 22"/>
                <a:gd name="T17" fmla="*/ 27 h 57"/>
                <a:gd name="T18" fmla="*/ 5 w 22"/>
                <a:gd name="T19" fmla="*/ 57 h 57"/>
                <a:gd name="T20" fmla="*/ 5 w 22"/>
                <a:gd name="T21" fmla="*/ 57 h 57"/>
                <a:gd name="T22" fmla="*/ 21 w 22"/>
                <a:gd name="T23" fmla="*/ 30 h 57"/>
                <a:gd name="T24" fmla="*/ 10 w 22"/>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57">
                  <a:moveTo>
                    <a:pt x="10" y="0"/>
                  </a:moveTo>
                  <a:cubicBezTo>
                    <a:pt x="9" y="0"/>
                    <a:pt x="9" y="0"/>
                    <a:pt x="9" y="0"/>
                  </a:cubicBezTo>
                  <a:cubicBezTo>
                    <a:pt x="5" y="6"/>
                    <a:pt x="2" y="16"/>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0" y="40"/>
                    <a:pt x="1" y="51"/>
                    <a:pt x="5" y="57"/>
                  </a:cubicBezTo>
                  <a:cubicBezTo>
                    <a:pt x="5" y="57"/>
                    <a:pt x="5" y="57"/>
                    <a:pt x="5" y="57"/>
                  </a:cubicBezTo>
                  <a:cubicBezTo>
                    <a:pt x="12" y="57"/>
                    <a:pt x="19" y="45"/>
                    <a:pt x="21" y="30"/>
                  </a:cubicBezTo>
                  <a:cubicBezTo>
                    <a:pt x="22" y="14"/>
                    <a:pt x="17" y="0"/>
                    <a:pt x="10" y="0"/>
                  </a:cubicBezTo>
                </a:path>
              </a:pathLst>
            </a:custGeom>
            <a:solidFill>
              <a:srgbClr val="4F5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ŝḻïḑè">
              <a:extLst>
                <a:ext uri="{FF2B5EF4-FFF2-40B4-BE49-F238E27FC236}">
                  <a16:creationId xmlns:a16="http://schemas.microsoft.com/office/drawing/2014/main" id="{D359EA24-218C-4073-C2EC-EA7FD41E56D5}"/>
                </a:ext>
              </a:extLst>
            </p:cNvPr>
            <p:cNvSpPr/>
            <p:nvPr/>
          </p:nvSpPr>
          <p:spPr bwMode="auto">
            <a:xfrm>
              <a:off x="10355263" y="4729163"/>
              <a:ext cx="231775" cy="144463"/>
            </a:xfrm>
            <a:custGeom>
              <a:avLst/>
              <a:gdLst>
                <a:gd name="T0" fmla="*/ 65 w 70"/>
                <a:gd name="T1" fmla="*/ 0 h 44"/>
                <a:gd name="T2" fmla="*/ 7 w 70"/>
                <a:gd name="T3" fmla="*/ 20 h 44"/>
                <a:gd name="T4" fmla="*/ 0 w 70"/>
                <a:gd name="T5" fmla="*/ 44 h 44"/>
                <a:gd name="T6" fmla="*/ 70 w 70"/>
                <a:gd name="T7" fmla="*/ 33 h 44"/>
                <a:gd name="T8" fmla="*/ 70 w 70"/>
                <a:gd name="T9" fmla="*/ 33 h 44"/>
                <a:gd name="T10" fmla="*/ 65 w 70"/>
                <a:gd name="T11" fmla="*/ 0 h 44"/>
              </a:gdLst>
              <a:ahLst/>
              <a:cxnLst>
                <a:cxn ang="0">
                  <a:pos x="T0" y="T1"/>
                </a:cxn>
                <a:cxn ang="0">
                  <a:pos x="T2" y="T3"/>
                </a:cxn>
                <a:cxn ang="0">
                  <a:pos x="T4" y="T5"/>
                </a:cxn>
                <a:cxn ang="0">
                  <a:pos x="T6" y="T7"/>
                </a:cxn>
                <a:cxn ang="0">
                  <a:pos x="T8" y="T9"/>
                </a:cxn>
                <a:cxn ang="0">
                  <a:pos x="T10" y="T11"/>
                </a:cxn>
              </a:cxnLst>
              <a:rect l="0" t="0" r="r" b="b"/>
              <a:pathLst>
                <a:path w="70" h="44">
                  <a:moveTo>
                    <a:pt x="65" y="0"/>
                  </a:moveTo>
                  <a:cubicBezTo>
                    <a:pt x="54" y="5"/>
                    <a:pt x="16" y="17"/>
                    <a:pt x="7" y="20"/>
                  </a:cubicBezTo>
                  <a:cubicBezTo>
                    <a:pt x="7" y="20"/>
                    <a:pt x="0" y="38"/>
                    <a:pt x="0" y="44"/>
                  </a:cubicBezTo>
                  <a:cubicBezTo>
                    <a:pt x="11" y="44"/>
                    <a:pt x="52" y="39"/>
                    <a:pt x="70" y="33"/>
                  </a:cubicBezTo>
                  <a:cubicBezTo>
                    <a:pt x="70" y="33"/>
                    <a:pt x="70" y="33"/>
                    <a:pt x="70" y="33"/>
                  </a:cubicBezTo>
                  <a:cubicBezTo>
                    <a:pt x="63" y="23"/>
                    <a:pt x="62" y="12"/>
                    <a:pt x="65" y="0"/>
                  </a:cubicBezTo>
                  <a:close/>
                </a:path>
              </a:pathLst>
            </a:custGeom>
            <a:solidFill>
              <a:srgbClr val="373D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îşlîdè">
              <a:extLst>
                <a:ext uri="{FF2B5EF4-FFF2-40B4-BE49-F238E27FC236}">
                  <a16:creationId xmlns:a16="http://schemas.microsoft.com/office/drawing/2014/main" id="{786787EE-DA4D-2C3E-842A-02CD045B5E87}"/>
                </a:ext>
              </a:extLst>
            </p:cNvPr>
            <p:cNvSpPr/>
            <p:nvPr/>
          </p:nvSpPr>
          <p:spPr bwMode="auto">
            <a:xfrm>
              <a:off x="2376488" y="3189288"/>
              <a:ext cx="409575" cy="409575"/>
            </a:xfrm>
            <a:custGeom>
              <a:avLst/>
              <a:gdLst>
                <a:gd name="T0" fmla="*/ 123 w 124"/>
                <a:gd name="T1" fmla="*/ 62 h 124"/>
                <a:gd name="T2" fmla="*/ 122 w 124"/>
                <a:gd name="T3" fmla="*/ 62 h 124"/>
                <a:gd name="T4" fmla="*/ 104 w 124"/>
                <a:gd name="T5" fmla="*/ 104 h 124"/>
                <a:gd name="T6" fmla="*/ 62 w 124"/>
                <a:gd name="T7" fmla="*/ 122 h 124"/>
                <a:gd name="T8" fmla="*/ 19 w 124"/>
                <a:gd name="T9" fmla="*/ 104 h 124"/>
                <a:gd name="T10" fmla="*/ 2 w 124"/>
                <a:gd name="T11" fmla="*/ 62 h 124"/>
                <a:gd name="T12" fmla="*/ 19 w 124"/>
                <a:gd name="T13" fmla="*/ 20 h 124"/>
                <a:gd name="T14" fmla="*/ 62 w 124"/>
                <a:gd name="T15" fmla="*/ 2 h 124"/>
                <a:gd name="T16" fmla="*/ 104 w 124"/>
                <a:gd name="T17" fmla="*/ 20 h 124"/>
                <a:gd name="T18" fmla="*/ 122 w 124"/>
                <a:gd name="T19" fmla="*/ 62 h 124"/>
                <a:gd name="T20" fmla="*/ 123 w 124"/>
                <a:gd name="T21" fmla="*/ 62 h 124"/>
                <a:gd name="T22" fmla="*/ 124 w 124"/>
                <a:gd name="T23" fmla="*/ 62 h 124"/>
                <a:gd name="T24" fmla="*/ 62 w 124"/>
                <a:gd name="T25" fmla="*/ 0 h 124"/>
                <a:gd name="T26" fmla="*/ 0 w 124"/>
                <a:gd name="T27" fmla="*/ 62 h 124"/>
                <a:gd name="T28" fmla="*/ 62 w 124"/>
                <a:gd name="T29" fmla="*/ 124 h 124"/>
                <a:gd name="T30" fmla="*/ 124 w 124"/>
                <a:gd name="T31" fmla="*/ 62 h 124"/>
                <a:gd name="T32" fmla="*/ 123 w 124"/>
                <a:gd name="T33"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24">
                  <a:moveTo>
                    <a:pt x="123" y="62"/>
                  </a:moveTo>
                  <a:cubicBezTo>
                    <a:pt x="122" y="62"/>
                    <a:pt x="122" y="62"/>
                    <a:pt x="122" y="62"/>
                  </a:cubicBezTo>
                  <a:cubicBezTo>
                    <a:pt x="122" y="79"/>
                    <a:pt x="115" y="94"/>
                    <a:pt x="104" y="104"/>
                  </a:cubicBezTo>
                  <a:cubicBezTo>
                    <a:pt x="93" y="115"/>
                    <a:pt x="78" y="122"/>
                    <a:pt x="62" y="122"/>
                  </a:cubicBezTo>
                  <a:cubicBezTo>
                    <a:pt x="45" y="122"/>
                    <a:pt x="30" y="115"/>
                    <a:pt x="19" y="104"/>
                  </a:cubicBezTo>
                  <a:cubicBezTo>
                    <a:pt x="8" y="94"/>
                    <a:pt x="2" y="79"/>
                    <a:pt x="2" y="62"/>
                  </a:cubicBezTo>
                  <a:cubicBezTo>
                    <a:pt x="2" y="46"/>
                    <a:pt x="8" y="31"/>
                    <a:pt x="19" y="20"/>
                  </a:cubicBezTo>
                  <a:cubicBezTo>
                    <a:pt x="30" y="9"/>
                    <a:pt x="45" y="2"/>
                    <a:pt x="62" y="2"/>
                  </a:cubicBezTo>
                  <a:cubicBezTo>
                    <a:pt x="78" y="2"/>
                    <a:pt x="93" y="9"/>
                    <a:pt x="104" y="20"/>
                  </a:cubicBezTo>
                  <a:cubicBezTo>
                    <a:pt x="115" y="31"/>
                    <a:pt x="122" y="46"/>
                    <a:pt x="122" y="62"/>
                  </a:cubicBezTo>
                  <a:cubicBezTo>
                    <a:pt x="123" y="62"/>
                    <a:pt x="123" y="62"/>
                    <a:pt x="123" y="62"/>
                  </a:cubicBezTo>
                  <a:cubicBezTo>
                    <a:pt x="124" y="62"/>
                    <a:pt x="124" y="62"/>
                    <a:pt x="124" y="62"/>
                  </a:cubicBezTo>
                  <a:cubicBezTo>
                    <a:pt x="124" y="28"/>
                    <a:pt x="96" y="0"/>
                    <a:pt x="62" y="0"/>
                  </a:cubicBezTo>
                  <a:cubicBezTo>
                    <a:pt x="27" y="0"/>
                    <a:pt x="0" y="28"/>
                    <a:pt x="0" y="62"/>
                  </a:cubicBezTo>
                  <a:cubicBezTo>
                    <a:pt x="0" y="96"/>
                    <a:pt x="27" y="124"/>
                    <a:pt x="62" y="124"/>
                  </a:cubicBezTo>
                  <a:cubicBezTo>
                    <a:pt x="96" y="124"/>
                    <a:pt x="124" y="96"/>
                    <a:pt x="124" y="62"/>
                  </a:cubicBezTo>
                  <a:lnTo>
                    <a:pt x="123" y="62"/>
                  </a:lnTo>
                  <a:close/>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ṧḷide">
              <a:extLst>
                <a:ext uri="{FF2B5EF4-FFF2-40B4-BE49-F238E27FC236}">
                  <a16:creationId xmlns:a16="http://schemas.microsoft.com/office/drawing/2014/main" id="{15C0CC52-91C1-BC3C-BCDF-E6DCB5F7F385}"/>
                </a:ext>
              </a:extLst>
            </p:cNvPr>
            <p:cNvSpPr/>
            <p:nvPr/>
          </p:nvSpPr>
          <p:spPr bwMode="auto">
            <a:xfrm>
              <a:off x="2363788" y="3344863"/>
              <a:ext cx="82550" cy="88900"/>
            </a:xfrm>
            <a:custGeom>
              <a:avLst/>
              <a:gdLst>
                <a:gd name="T0" fmla="*/ 5 w 25"/>
                <a:gd name="T1" fmla="*/ 0 h 27"/>
                <a:gd name="T2" fmla="*/ 25 w 25"/>
                <a:gd name="T3" fmla="*/ 11 h 27"/>
                <a:gd name="T4" fmla="*/ 6 w 25"/>
                <a:gd name="T5" fmla="*/ 27 h 27"/>
                <a:gd name="T6" fmla="*/ 5 w 25"/>
                <a:gd name="T7" fmla="*/ 0 h 27"/>
              </a:gdLst>
              <a:ahLst/>
              <a:cxnLst>
                <a:cxn ang="0">
                  <a:pos x="T0" y="T1"/>
                </a:cxn>
                <a:cxn ang="0">
                  <a:pos x="T2" y="T3"/>
                </a:cxn>
                <a:cxn ang="0">
                  <a:pos x="T4" y="T5"/>
                </a:cxn>
                <a:cxn ang="0">
                  <a:pos x="T6" y="T7"/>
                </a:cxn>
              </a:cxnLst>
              <a:rect l="0" t="0" r="r" b="b"/>
              <a:pathLst>
                <a:path w="25" h="27">
                  <a:moveTo>
                    <a:pt x="5" y="0"/>
                  </a:moveTo>
                  <a:cubicBezTo>
                    <a:pt x="12" y="0"/>
                    <a:pt x="25" y="0"/>
                    <a:pt x="25" y="11"/>
                  </a:cubicBezTo>
                  <a:cubicBezTo>
                    <a:pt x="25" y="23"/>
                    <a:pt x="15" y="27"/>
                    <a:pt x="6" y="27"/>
                  </a:cubicBezTo>
                  <a:cubicBezTo>
                    <a:pt x="0" y="24"/>
                    <a:pt x="1" y="5"/>
                    <a:pt x="5" y="0"/>
                  </a:cubicBezTo>
                  <a:close/>
                </a:path>
              </a:pathLst>
            </a:cu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ṧḷïḍè">
              <a:extLst>
                <a:ext uri="{FF2B5EF4-FFF2-40B4-BE49-F238E27FC236}">
                  <a16:creationId xmlns:a16="http://schemas.microsoft.com/office/drawing/2014/main" id="{B3DBFFDA-7110-F129-DF94-AF9975B38857}"/>
                </a:ext>
              </a:extLst>
            </p:cNvPr>
            <p:cNvSpPr/>
            <p:nvPr/>
          </p:nvSpPr>
          <p:spPr bwMode="auto">
            <a:xfrm>
              <a:off x="1905001" y="2125663"/>
              <a:ext cx="630238" cy="1538288"/>
            </a:xfrm>
            <a:custGeom>
              <a:avLst/>
              <a:gdLst>
                <a:gd name="T0" fmla="*/ 45 w 191"/>
                <a:gd name="T1" fmla="*/ 216 h 467"/>
                <a:gd name="T2" fmla="*/ 1 w 191"/>
                <a:gd name="T3" fmla="*/ 431 h 467"/>
                <a:gd name="T4" fmla="*/ 0 w 191"/>
                <a:gd name="T5" fmla="*/ 467 h 467"/>
                <a:gd name="T6" fmla="*/ 0 w 191"/>
                <a:gd name="T7" fmla="*/ 467 h 467"/>
                <a:gd name="T8" fmla="*/ 33 w 191"/>
                <a:gd name="T9" fmla="*/ 416 h 467"/>
                <a:gd name="T10" fmla="*/ 191 w 191"/>
                <a:gd name="T11" fmla="*/ 0 h 467"/>
                <a:gd name="T12" fmla="*/ 45 w 191"/>
                <a:gd name="T13" fmla="*/ 216 h 467"/>
              </a:gdLst>
              <a:ahLst/>
              <a:cxnLst>
                <a:cxn ang="0">
                  <a:pos x="T0" y="T1"/>
                </a:cxn>
                <a:cxn ang="0">
                  <a:pos x="T2" y="T3"/>
                </a:cxn>
                <a:cxn ang="0">
                  <a:pos x="T4" y="T5"/>
                </a:cxn>
                <a:cxn ang="0">
                  <a:pos x="T6" y="T7"/>
                </a:cxn>
                <a:cxn ang="0">
                  <a:pos x="T8" y="T9"/>
                </a:cxn>
                <a:cxn ang="0">
                  <a:pos x="T10" y="T11"/>
                </a:cxn>
                <a:cxn ang="0">
                  <a:pos x="T12" y="T13"/>
                </a:cxn>
              </a:cxnLst>
              <a:rect l="0" t="0" r="r" b="b"/>
              <a:pathLst>
                <a:path w="191" h="467">
                  <a:moveTo>
                    <a:pt x="45" y="216"/>
                  </a:moveTo>
                  <a:cubicBezTo>
                    <a:pt x="36" y="242"/>
                    <a:pt x="2" y="355"/>
                    <a:pt x="1" y="431"/>
                  </a:cubicBezTo>
                  <a:cubicBezTo>
                    <a:pt x="1" y="442"/>
                    <a:pt x="4" y="456"/>
                    <a:pt x="0" y="467"/>
                  </a:cubicBezTo>
                  <a:cubicBezTo>
                    <a:pt x="0" y="467"/>
                    <a:pt x="0" y="467"/>
                    <a:pt x="0" y="467"/>
                  </a:cubicBezTo>
                  <a:cubicBezTo>
                    <a:pt x="9" y="460"/>
                    <a:pt x="29" y="447"/>
                    <a:pt x="33" y="416"/>
                  </a:cubicBezTo>
                  <a:cubicBezTo>
                    <a:pt x="36" y="384"/>
                    <a:pt x="7" y="212"/>
                    <a:pt x="191" y="0"/>
                  </a:cubicBezTo>
                  <a:cubicBezTo>
                    <a:pt x="137" y="56"/>
                    <a:pt x="85" y="96"/>
                    <a:pt x="45" y="216"/>
                  </a:cubicBezTo>
                </a:path>
              </a:pathLst>
            </a:custGeom>
            <a:solidFill>
              <a:srgbClr val="3E46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ṥliďê">
              <a:extLst>
                <a:ext uri="{FF2B5EF4-FFF2-40B4-BE49-F238E27FC236}">
                  <a16:creationId xmlns:a16="http://schemas.microsoft.com/office/drawing/2014/main" id="{7439F801-06AC-74A6-C00B-1ED195892D5C}"/>
                </a:ext>
              </a:extLst>
            </p:cNvPr>
            <p:cNvSpPr/>
            <p:nvPr/>
          </p:nvSpPr>
          <p:spPr bwMode="auto">
            <a:xfrm>
              <a:off x="1905001" y="3065463"/>
              <a:ext cx="134938" cy="598488"/>
            </a:xfrm>
            <a:custGeom>
              <a:avLst/>
              <a:gdLst>
                <a:gd name="T0" fmla="*/ 25 w 41"/>
                <a:gd name="T1" fmla="*/ 0 h 182"/>
                <a:gd name="T2" fmla="*/ 1 w 41"/>
                <a:gd name="T3" fmla="*/ 146 h 182"/>
                <a:gd name="T4" fmla="*/ 0 w 41"/>
                <a:gd name="T5" fmla="*/ 182 h 182"/>
                <a:gd name="T6" fmla="*/ 0 w 41"/>
                <a:gd name="T7" fmla="*/ 182 h 182"/>
                <a:gd name="T8" fmla="*/ 33 w 41"/>
                <a:gd name="T9" fmla="*/ 131 h 182"/>
                <a:gd name="T10" fmla="*/ 41 w 41"/>
                <a:gd name="T11" fmla="*/ 6 h 182"/>
                <a:gd name="T12" fmla="*/ 25 w 41"/>
                <a:gd name="T13" fmla="*/ 0 h 182"/>
              </a:gdLst>
              <a:ahLst/>
              <a:cxnLst>
                <a:cxn ang="0">
                  <a:pos x="T0" y="T1"/>
                </a:cxn>
                <a:cxn ang="0">
                  <a:pos x="T2" y="T3"/>
                </a:cxn>
                <a:cxn ang="0">
                  <a:pos x="T4" y="T5"/>
                </a:cxn>
                <a:cxn ang="0">
                  <a:pos x="T6" y="T7"/>
                </a:cxn>
                <a:cxn ang="0">
                  <a:pos x="T8" y="T9"/>
                </a:cxn>
                <a:cxn ang="0">
                  <a:pos x="T10" y="T11"/>
                </a:cxn>
                <a:cxn ang="0">
                  <a:pos x="T12" y="T13"/>
                </a:cxn>
              </a:cxnLst>
              <a:rect l="0" t="0" r="r" b="b"/>
              <a:pathLst>
                <a:path w="41" h="182">
                  <a:moveTo>
                    <a:pt x="25" y="0"/>
                  </a:moveTo>
                  <a:cubicBezTo>
                    <a:pt x="14" y="45"/>
                    <a:pt x="2" y="102"/>
                    <a:pt x="1" y="146"/>
                  </a:cubicBezTo>
                  <a:cubicBezTo>
                    <a:pt x="1" y="157"/>
                    <a:pt x="4" y="171"/>
                    <a:pt x="0" y="182"/>
                  </a:cubicBezTo>
                  <a:cubicBezTo>
                    <a:pt x="0" y="182"/>
                    <a:pt x="0" y="182"/>
                    <a:pt x="0" y="182"/>
                  </a:cubicBezTo>
                  <a:cubicBezTo>
                    <a:pt x="9" y="175"/>
                    <a:pt x="29" y="162"/>
                    <a:pt x="33" y="131"/>
                  </a:cubicBezTo>
                  <a:cubicBezTo>
                    <a:pt x="34" y="115"/>
                    <a:pt x="30" y="69"/>
                    <a:pt x="41" y="6"/>
                  </a:cubicBezTo>
                  <a:cubicBezTo>
                    <a:pt x="35" y="3"/>
                    <a:pt x="31" y="2"/>
                    <a:pt x="25" y="0"/>
                  </a:cubicBezTo>
                </a:path>
              </a:pathLst>
            </a:custGeom>
            <a:solidFill>
              <a:srgbClr val="6C1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slîḍè">
              <a:extLst>
                <a:ext uri="{FF2B5EF4-FFF2-40B4-BE49-F238E27FC236}">
                  <a16:creationId xmlns:a16="http://schemas.microsoft.com/office/drawing/2014/main" id="{DF106EBC-FC59-B493-B05B-BF5F6E822E7E}"/>
                </a:ext>
              </a:extLst>
            </p:cNvPr>
            <p:cNvSpPr/>
            <p:nvPr/>
          </p:nvSpPr>
          <p:spPr bwMode="auto">
            <a:xfrm>
              <a:off x="3741738" y="5081588"/>
              <a:ext cx="174625" cy="3175"/>
            </a:xfrm>
            <a:custGeom>
              <a:avLst/>
              <a:gdLst>
                <a:gd name="T0" fmla="*/ 1 w 53"/>
                <a:gd name="T1" fmla="*/ 1 h 1"/>
                <a:gd name="T2" fmla="*/ 0 w 53"/>
                <a:gd name="T3" fmla="*/ 1 h 1"/>
                <a:gd name="T4" fmla="*/ 1 w 53"/>
                <a:gd name="T5" fmla="*/ 1 h 1"/>
                <a:gd name="T6" fmla="*/ 53 w 53"/>
                <a:gd name="T7" fmla="*/ 0 h 1"/>
                <a:gd name="T8" fmla="*/ 1 w 53"/>
                <a:gd name="T9" fmla="*/ 1 h 1"/>
                <a:gd name="T10" fmla="*/ 53 w 53"/>
                <a:gd name="T11" fmla="*/ 0 h 1"/>
                <a:gd name="T12" fmla="*/ 53 w 5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3" h="1">
                  <a:moveTo>
                    <a:pt x="1" y="1"/>
                  </a:moveTo>
                  <a:cubicBezTo>
                    <a:pt x="1" y="1"/>
                    <a:pt x="0" y="1"/>
                    <a:pt x="0" y="1"/>
                  </a:cubicBezTo>
                  <a:cubicBezTo>
                    <a:pt x="0" y="1"/>
                    <a:pt x="1" y="1"/>
                    <a:pt x="1" y="1"/>
                  </a:cubicBezTo>
                  <a:moveTo>
                    <a:pt x="53" y="0"/>
                  </a:moveTo>
                  <a:cubicBezTo>
                    <a:pt x="25" y="1"/>
                    <a:pt x="6" y="1"/>
                    <a:pt x="1" y="1"/>
                  </a:cubicBezTo>
                  <a:cubicBezTo>
                    <a:pt x="6" y="1"/>
                    <a:pt x="25" y="1"/>
                    <a:pt x="53" y="0"/>
                  </a:cubicBezTo>
                  <a:cubicBezTo>
                    <a:pt x="53" y="0"/>
                    <a:pt x="53" y="0"/>
                    <a:pt x="53" y="0"/>
                  </a:cubicBezTo>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şḷïďe">
              <a:extLst>
                <a:ext uri="{FF2B5EF4-FFF2-40B4-BE49-F238E27FC236}">
                  <a16:creationId xmlns:a16="http://schemas.microsoft.com/office/drawing/2014/main" id="{BD18CE19-7255-D41D-54DC-D9B1FC2DEDEB}"/>
                </a:ext>
              </a:extLst>
            </p:cNvPr>
            <p:cNvSpPr/>
            <p:nvPr/>
          </p:nvSpPr>
          <p:spPr bwMode="auto">
            <a:xfrm>
              <a:off x="2841626" y="3917950"/>
              <a:ext cx="6350" cy="0"/>
            </a:xfrm>
            <a:custGeom>
              <a:avLst/>
              <a:gdLst>
                <a:gd name="T0" fmla="*/ 2 w 2"/>
                <a:gd name="T1" fmla="*/ 0 w 2"/>
                <a:gd name="T2" fmla="*/ 2 w 2"/>
                <a:gd name="T3" fmla="*/ 2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1" y="0"/>
                    <a:pt x="1" y="0"/>
                    <a:pt x="0" y="0"/>
                  </a:cubicBezTo>
                  <a:cubicBezTo>
                    <a:pt x="1" y="0"/>
                    <a:pt x="1" y="0"/>
                    <a:pt x="2" y="0"/>
                  </a:cubicBezTo>
                  <a:moveTo>
                    <a:pt x="2" y="0"/>
                  </a:moveTo>
                  <a:cubicBezTo>
                    <a:pt x="2" y="0"/>
                    <a:pt x="2" y="0"/>
                    <a:pt x="2" y="0"/>
                  </a:cubicBezTo>
                  <a:cubicBezTo>
                    <a:pt x="2" y="0"/>
                    <a:pt x="2" y="0"/>
                    <a:pt x="2" y="0"/>
                  </a:cubicBezTo>
                  <a:cubicBezTo>
                    <a:pt x="2" y="0"/>
                    <a:pt x="2" y="0"/>
                    <a:pt x="2" y="0"/>
                  </a:cubicBezTo>
                </a:path>
              </a:pathLst>
            </a:custGeom>
            <a:solidFill>
              <a:srgbClr val="3B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1iďé">
              <a:extLst>
                <a:ext uri="{FF2B5EF4-FFF2-40B4-BE49-F238E27FC236}">
                  <a16:creationId xmlns:a16="http://schemas.microsoft.com/office/drawing/2014/main" id="{097F2FC5-98BB-B028-E695-E5508E196367}"/>
                </a:ext>
              </a:extLst>
            </p:cNvPr>
            <p:cNvSpPr/>
            <p:nvPr/>
          </p:nvSpPr>
          <p:spPr bwMode="auto">
            <a:xfrm>
              <a:off x="1782763" y="3776663"/>
              <a:ext cx="2133600" cy="1308100"/>
            </a:xfrm>
            <a:custGeom>
              <a:avLst/>
              <a:gdLst>
                <a:gd name="T0" fmla="*/ 322 w 647"/>
                <a:gd name="T1" fmla="*/ 0 h 397"/>
                <a:gd name="T2" fmla="*/ 0 w 647"/>
                <a:gd name="T3" fmla="*/ 326 h 397"/>
                <a:gd name="T4" fmla="*/ 41 w 647"/>
                <a:gd name="T5" fmla="*/ 347 h 397"/>
                <a:gd name="T6" fmla="*/ 321 w 647"/>
                <a:gd name="T7" fmla="*/ 43 h 397"/>
                <a:gd name="T8" fmla="*/ 321 w 647"/>
                <a:gd name="T9" fmla="*/ 43 h 397"/>
                <a:gd name="T10" fmla="*/ 323 w 647"/>
                <a:gd name="T11" fmla="*/ 43 h 397"/>
                <a:gd name="T12" fmla="*/ 323 w 647"/>
                <a:gd name="T13" fmla="*/ 43 h 397"/>
                <a:gd name="T14" fmla="*/ 323 w 647"/>
                <a:gd name="T15" fmla="*/ 43 h 397"/>
                <a:gd name="T16" fmla="*/ 323 w 647"/>
                <a:gd name="T17" fmla="*/ 43 h 397"/>
                <a:gd name="T18" fmla="*/ 323 w 647"/>
                <a:gd name="T19" fmla="*/ 43 h 397"/>
                <a:gd name="T20" fmla="*/ 594 w 647"/>
                <a:gd name="T21" fmla="*/ 397 h 397"/>
                <a:gd name="T22" fmla="*/ 594 w 647"/>
                <a:gd name="T23" fmla="*/ 397 h 397"/>
                <a:gd name="T24" fmla="*/ 595 w 647"/>
                <a:gd name="T25" fmla="*/ 397 h 397"/>
                <a:gd name="T26" fmla="*/ 595 w 647"/>
                <a:gd name="T27" fmla="*/ 397 h 397"/>
                <a:gd name="T28" fmla="*/ 647 w 647"/>
                <a:gd name="T29" fmla="*/ 396 h 397"/>
                <a:gd name="T30" fmla="*/ 644 w 647"/>
                <a:gd name="T31" fmla="*/ 333 h 397"/>
                <a:gd name="T32" fmla="*/ 643 w 647"/>
                <a:gd name="T33" fmla="*/ 326 h 397"/>
                <a:gd name="T34" fmla="*/ 626 w 647"/>
                <a:gd name="T35" fmla="*/ 239 h 397"/>
                <a:gd name="T36" fmla="*/ 626 w 647"/>
                <a:gd name="T37" fmla="*/ 239 h 397"/>
                <a:gd name="T38" fmla="*/ 626 w 647"/>
                <a:gd name="T39" fmla="*/ 239 h 397"/>
                <a:gd name="T40" fmla="*/ 626 w 647"/>
                <a:gd name="T41" fmla="*/ 239 h 397"/>
                <a:gd name="T42" fmla="*/ 582 w 647"/>
                <a:gd name="T43" fmla="*/ 137 h 397"/>
                <a:gd name="T44" fmla="*/ 582 w 647"/>
                <a:gd name="T45" fmla="*/ 137 h 397"/>
                <a:gd name="T46" fmla="*/ 333 w 647"/>
                <a:gd name="T47" fmla="*/ 0 h 397"/>
                <a:gd name="T48" fmla="*/ 322 w 647"/>
                <a:gd name="T49"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7" h="397">
                  <a:moveTo>
                    <a:pt x="322" y="0"/>
                  </a:moveTo>
                  <a:cubicBezTo>
                    <a:pt x="44" y="0"/>
                    <a:pt x="0" y="240"/>
                    <a:pt x="0" y="326"/>
                  </a:cubicBezTo>
                  <a:cubicBezTo>
                    <a:pt x="14" y="339"/>
                    <a:pt x="30" y="343"/>
                    <a:pt x="41" y="347"/>
                  </a:cubicBezTo>
                  <a:cubicBezTo>
                    <a:pt x="50" y="262"/>
                    <a:pt x="60" y="45"/>
                    <a:pt x="321" y="43"/>
                  </a:cubicBezTo>
                  <a:cubicBezTo>
                    <a:pt x="321" y="43"/>
                    <a:pt x="321" y="43"/>
                    <a:pt x="321" y="43"/>
                  </a:cubicBezTo>
                  <a:cubicBezTo>
                    <a:pt x="322" y="43"/>
                    <a:pt x="322" y="43"/>
                    <a:pt x="323" y="43"/>
                  </a:cubicBezTo>
                  <a:cubicBezTo>
                    <a:pt x="323" y="43"/>
                    <a:pt x="323" y="43"/>
                    <a:pt x="323" y="43"/>
                  </a:cubicBezTo>
                  <a:cubicBezTo>
                    <a:pt x="323" y="43"/>
                    <a:pt x="323" y="43"/>
                    <a:pt x="323" y="43"/>
                  </a:cubicBezTo>
                  <a:cubicBezTo>
                    <a:pt x="323" y="43"/>
                    <a:pt x="323" y="43"/>
                    <a:pt x="323" y="43"/>
                  </a:cubicBezTo>
                  <a:cubicBezTo>
                    <a:pt x="323" y="43"/>
                    <a:pt x="323" y="43"/>
                    <a:pt x="323" y="43"/>
                  </a:cubicBezTo>
                  <a:cubicBezTo>
                    <a:pt x="600" y="43"/>
                    <a:pt x="592" y="353"/>
                    <a:pt x="594" y="397"/>
                  </a:cubicBezTo>
                  <a:cubicBezTo>
                    <a:pt x="594" y="397"/>
                    <a:pt x="594" y="397"/>
                    <a:pt x="594" y="397"/>
                  </a:cubicBezTo>
                  <a:cubicBezTo>
                    <a:pt x="594" y="397"/>
                    <a:pt x="595" y="397"/>
                    <a:pt x="595" y="397"/>
                  </a:cubicBezTo>
                  <a:cubicBezTo>
                    <a:pt x="595" y="397"/>
                    <a:pt x="595" y="397"/>
                    <a:pt x="595" y="397"/>
                  </a:cubicBezTo>
                  <a:cubicBezTo>
                    <a:pt x="600" y="397"/>
                    <a:pt x="619" y="397"/>
                    <a:pt x="647" y="396"/>
                  </a:cubicBezTo>
                  <a:cubicBezTo>
                    <a:pt x="647" y="375"/>
                    <a:pt x="646" y="353"/>
                    <a:pt x="644" y="333"/>
                  </a:cubicBezTo>
                  <a:cubicBezTo>
                    <a:pt x="643" y="331"/>
                    <a:pt x="643" y="328"/>
                    <a:pt x="643" y="326"/>
                  </a:cubicBezTo>
                  <a:cubicBezTo>
                    <a:pt x="640" y="304"/>
                    <a:pt x="636" y="273"/>
                    <a:pt x="626" y="239"/>
                  </a:cubicBezTo>
                  <a:cubicBezTo>
                    <a:pt x="626" y="239"/>
                    <a:pt x="626" y="239"/>
                    <a:pt x="626" y="239"/>
                  </a:cubicBezTo>
                  <a:cubicBezTo>
                    <a:pt x="626" y="239"/>
                    <a:pt x="626" y="239"/>
                    <a:pt x="626" y="239"/>
                  </a:cubicBezTo>
                  <a:cubicBezTo>
                    <a:pt x="626" y="239"/>
                    <a:pt x="626" y="239"/>
                    <a:pt x="626" y="239"/>
                  </a:cubicBezTo>
                  <a:cubicBezTo>
                    <a:pt x="616" y="206"/>
                    <a:pt x="603" y="171"/>
                    <a:pt x="582" y="137"/>
                  </a:cubicBezTo>
                  <a:cubicBezTo>
                    <a:pt x="582" y="137"/>
                    <a:pt x="582" y="137"/>
                    <a:pt x="582" y="137"/>
                  </a:cubicBezTo>
                  <a:cubicBezTo>
                    <a:pt x="538" y="66"/>
                    <a:pt x="463" y="3"/>
                    <a:pt x="333" y="0"/>
                  </a:cubicBezTo>
                  <a:cubicBezTo>
                    <a:pt x="329" y="0"/>
                    <a:pt x="326" y="0"/>
                    <a:pt x="322" y="0"/>
                  </a:cubicBezTo>
                </a:path>
              </a:pathLst>
            </a:custGeom>
            <a:solidFill>
              <a:srgbClr val="ECAF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íśļiḍé">
              <a:extLst>
                <a:ext uri="{FF2B5EF4-FFF2-40B4-BE49-F238E27FC236}">
                  <a16:creationId xmlns:a16="http://schemas.microsoft.com/office/drawing/2014/main" id="{ADE51518-BD6E-7FA2-E613-F222E5B3F57F}"/>
                </a:ext>
              </a:extLst>
            </p:cNvPr>
            <p:cNvSpPr/>
            <p:nvPr/>
          </p:nvSpPr>
          <p:spPr bwMode="auto">
            <a:xfrm>
              <a:off x="8301038" y="51054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šlîḑe">
              <a:extLst>
                <a:ext uri="{FF2B5EF4-FFF2-40B4-BE49-F238E27FC236}">
                  <a16:creationId xmlns:a16="http://schemas.microsoft.com/office/drawing/2014/main" id="{6F871627-A9AC-4C17-D796-F1374BB74A1D}"/>
                </a:ext>
              </a:extLst>
            </p:cNvPr>
            <p:cNvSpPr/>
            <p:nvPr/>
          </p:nvSpPr>
          <p:spPr bwMode="auto">
            <a:xfrm>
              <a:off x="9212263" y="3954463"/>
              <a:ext cx="909638" cy="1104900"/>
            </a:xfrm>
            <a:custGeom>
              <a:avLst/>
              <a:gdLst>
                <a:gd name="T0" fmla="*/ 276 w 276"/>
                <a:gd name="T1" fmla="*/ 332 h 335"/>
                <a:gd name="T2" fmla="*/ 275 w 276"/>
                <a:gd name="T3" fmla="*/ 335 h 335"/>
                <a:gd name="T4" fmla="*/ 275 w 276"/>
                <a:gd name="T5" fmla="*/ 335 h 335"/>
                <a:gd name="T6" fmla="*/ 276 w 276"/>
                <a:gd name="T7" fmla="*/ 332 h 335"/>
                <a:gd name="T8" fmla="*/ 12 w 276"/>
                <a:gd name="T9" fmla="*/ 0 h 335"/>
                <a:gd name="T10" fmla="*/ 0 w 276"/>
                <a:gd name="T11" fmla="*/ 0 h 335"/>
                <a:gd name="T12" fmla="*/ 12 w 276"/>
                <a:gd name="T13" fmla="*/ 0 h 335"/>
                <a:gd name="T14" fmla="*/ 12 w 276"/>
                <a:gd name="T15" fmla="*/ 0 h 335"/>
                <a:gd name="T16" fmla="*/ 12 w 276"/>
                <a:gd name="T17" fmla="*/ 0 h 335"/>
                <a:gd name="T18" fmla="*/ 13 w 276"/>
                <a:gd name="T19" fmla="*/ 0 h 335"/>
                <a:gd name="T20" fmla="*/ 12 w 276"/>
                <a:gd name="T21"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335">
                  <a:moveTo>
                    <a:pt x="276" y="332"/>
                  </a:moveTo>
                  <a:cubicBezTo>
                    <a:pt x="276" y="333"/>
                    <a:pt x="275" y="334"/>
                    <a:pt x="275" y="335"/>
                  </a:cubicBezTo>
                  <a:cubicBezTo>
                    <a:pt x="275" y="335"/>
                    <a:pt x="275" y="335"/>
                    <a:pt x="275" y="335"/>
                  </a:cubicBezTo>
                  <a:cubicBezTo>
                    <a:pt x="275" y="334"/>
                    <a:pt x="276" y="333"/>
                    <a:pt x="276" y="332"/>
                  </a:cubicBezTo>
                  <a:moveTo>
                    <a:pt x="12" y="0"/>
                  </a:moveTo>
                  <a:cubicBezTo>
                    <a:pt x="8" y="0"/>
                    <a:pt x="4" y="0"/>
                    <a:pt x="0" y="0"/>
                  </a:cubicBezTo>
                  <a:cubicBezTo>
                    <a:pt x="4" y="0"/>
                    <a:pt x="8" y="0"/>
                    <a:pt x="12" y="0"/>
                  </a:cubicBezTo>
                  <a:moveTo>
                    <a:pt x="12" y="0"/>
                  </a:moveTo>
                  <a:cubicBezTo>
                    <a:pt x="12" y="0"/>
                    <a:pt x="12" y="0"/>
                    <a:pt x="12" y="0"/>
                  </a:cubicBezTo>
                  <a:cubicBezTo>
                    <a:pt x="13" y="0"/>
                    <a:pt x="13" y="0"/>
                    <a:pt x="13" y="0"/>
                  </a:cubicBezTo>
                  <a:cubicBezTo>
                    <a:pt x="13" y="0"/>
                    <a:pt x="13" y="0"/>
                    <a:pt x="12" y="0"/>
                  </a:cubicBezTo>
                </a:path>
              </a:pathLst>
            </a:custGeom>
            <a:solidFill>
              <a:srgbClr val="3B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iśḻídê">
              <a:extLst>
                <a:ext uri="{FF2B5EF4-FFF2-40B4-BE49-F238E27FC236}">
                  <a16:creationId xmlns:a16="http://schemas.microsoft.com/office/drawing/2014/main" id="{7246C70A-2D8B-AA32-3CE0-0084F808D902}"/>
                </a:ext>
              </a:extLst>
            </p:cNvPr>
            <p:cNvSpPr/>
            <p:nvPr/>
          </p:nvSpPr>
          <p:spPr bwMode="auto">
            <a:xfrm>
              <a:off x="8177213" y="3795713"/>
              <a:ext cx="2085975" cy="1312863"/>
            </a:xfrm>
            <a:custGeom>
              <a:avLst/>
              <a:gdLst>
                <a:gd name="T0" fmla="*/ 323 w 633"/>
                <a:gd name="T1" fmla="*/ 0 h 398"/>
                <a:gd name="T2" fmla="*/ 316 w 633"/>
                <a:gd name="T3" fmla="*/ 0 h 398"/>
                <a:gd name="T4" fmla="*/ 144 w 633"/>
                <a:gd name="T5" fmla="*/ 48 h 398"/>
                <a:gd name="T6" fmla="*/ 144 w 633"/>
                <a:gd name="T7" fmla="*/ 48 h 398"/>
                <a:gd name="T8" fmla="*/ 9 w 633"/>
                <a:gd name="T9" fmla="*/ 269 h 398"/>
                <a:gd name="T10" fmla="*/ 9 w 633"/>
                <a:gd name="T11" fmla="*/ 269 h 398"/>
                <a:gd name="T12" fmla="*/ 9 w 633"/>
                <a:gd name="T13" fmla="*/ 269 h 398"/>
                <a:gd name="T14" fmla="*/ 9 w 633"/>
                <a:gd name="T15" fmla="*/ 269 h 398"/>
                <a:gd name="T16" fmla="*/ 0 w 633"/>
                <a:gd name="T17" fmla="*/ 335 h 398"/>
                <a:gd name="T18" fmla="*/ 0 w 633"/>
                <a:gd name="T19" fmla="*/ 352 h 398"/>
                <a:gd name="T20" fmla="*/ 3 w 633"/>
                <a:gd name="T21" fmla="*/ 398 h 398"/>
                <a:gd name="T22" fmla="*/ 3 w 633"/>
                <a:gd name="T23" fmla="*/ 398 h 398"/>
                <a:gd name="T24" fmla="*/ 38 w 633"/>
                <a:gd name="T25" fmla="*/ 397 h 398"/>
                <a:gd name="T26" fmla="*/ 38 w 633"/>
                <a:gd name="T27" fmla="*/ 397 h 398"/>
                <a:gd name="T28" fmla="*/ 38 w 633"/>
                <a:gd name="T29" fmla="*/ 397 h 398"/>
                <a:gd name="T30" fmla="*/ 38 w 633"/>
                <a:gd name="T31" fmla="*/ 397 h 398"/>
                <a:gd name="T32" fmla="*/ 38 w 633"/>
                <a:gd name="T33" fmla="*/ 397 h 398"/>
                <a:gd name="T34" fmla="*/ 314 w 633"/>
                <a:gd name="T35" fmla="*/ 48 h 398"/>
                <a:gd name="T36" fmla="*/ 314 w 633"/>
                <a:gd name="T37" fmla="*/ 48 h 398"/>
                <a:gd name="T38" fmla="*/ 326 w 633"/>
                <a:gd name="T39" fmla="*/ 48 h 398"/>
                <a:gd name="T40" fmla="*/ 326 w 633"/>
                <a:gd name="T41" fmla="*/ 48 h 398"/>
                <a:gd name="T42" fmla="*/ 326 w 633"/>
                <a:gd name="T43" fmla="*/ 48 h 398"/>
                <a:gd name="T44" fmla="*/ 326 w 633"/>
                <a:gd name="T45" fmla="*/ 48 h 398"/>
                <a:gd name="T46" fmla="*/ 327 w 633"/>
                <a:gd name="T47" fmla="*/ 48 h 398"/>
                <a:gd name="T48" fmla="*/ 590 w 633"/>
                <a:gd name="T49" fmla="*/ 380 h 398"/>
                <a:gd name="T50" fmla="*/ 589 w 633"/>
                <a:gd name="T51" fmla="*/ 383 h 398"/>
                <a:gd name="T52" fmla="*/ 632 w 633"/>
                <a:gd name="T53" fmla="*/ 305 h 398"/>
                <a:gd name="T54" fmla="*/ 323 w 633"/>
                <a:gd name="T5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3" h="398">
                  <a:moveTo>
                    <a:pt x="323" y="0"/>
                  </a:moveTo>
                  <a:cubicBezTo>
                    <a:pt x="321" y="0"/>
                    <a:pt x="318" y="0"/>
                    <a:pt x="316" y="0"/>
                  </a:cubicBezTo>
                  <a:cubicBezTo>
                    <a:pt x="243" y="1"/>
                    <a:pt x="187" y="20"/>
                    <a:pt x="144" y="48"/>
                  </a:cubicBezTo>
                  <a:cubicBezTo>
                    <a:pt x="144" y="48"/>
                    <a:pt x="144" y="48"/>
                    <a:pt x="144" y="48"/>
                  </a:cubicBezTo>
                  <a:cubicBezTo>
                    <a:pt x="59" y="103"/>
                    <a:pt x="24" y="196"/>
                    <a:pt x="9" y="269"/>
                  </a:cubicBezTo>
                  <a:cubicBezTo>
                    <a:pt x="9" y="269"/>
                    <a:pt x="9" y="269"/>
                    <a:pt x="9" y="269"/>
                  </a:cubicBezTo>
                  <a:cubicBezTo>
                    <a:pt x="9" y="269"/>
                    <a:pt x="9" y="269"/>
                    <a:pt x="9" y="269"/>
                  </a:cubicBezTo>
                  <a:cubicBezTo>
                    <a:pt x="9" y="269"/>
                    <a:pt x="9" y="269"/>
                    <a:pt x="9" y="269"/>
                  </a:cubicBezTo>
                  <a:cubicBezTo>
                    <a:pt x="4" y="294"/>
                    <a:pt x="2" y="317"/>
                    <a:pt x="0" y="335"/>
                  </a:cubicBezTo>
                  <a:cubicBezTo>
                    <a:pt x="0" y="341"/>
                    <a:pt x="0" y="347"/>
                    <a:pt x="0" y="352"/>
                  </a:cubicBezTo>
                  <a:cubicBezTo>
                    <a:pt x="3" y="398"/>
                    <a:pt x="3" y="398"/>
                    <a:pt x="3" y="398"/>
                  </a:cubicBezTo>
                  <a:cubicBezTo>
                    <a:pt x="3" y="398"/>
                    <a:pt x="3" y="398"/>
                    <a:pt x="3" y="398"/>
                  </a:cubicBezTo>
                  <a:cubicBezTo>
                    <a:pt x="20" y="398"/>
                    <a:pt x="33" y="397"/>
                    <a:pt x="38" y="397"/>
                  </a:cubicBezTo>
                  <a:cubicBezTo>
                    <a:pt x="38" y="397"/>
                    <a:pt x="38" y="397"/>
                    <a:pt x="38" y="397"/>
                  </a:cubicBezTo>
                  <a:cubicBezTo>
                    <a:pt x="38" y="397"/>
                    <a:pt x="38" y="397"/>
                    <a:pt x="38" y="397"/>
                  </a:cubicBezTo>
                  <a:cubicBezTo>
                    <a:pt x="38" y="397"/>
                    <a:pt x="38" y="397"/>
                    <a:pt x="38" y="397"/>
                  </a:cubicBezTo>
                  <a:cubicBezTo>
                    <a:pt x="38" y="397"/>
                    <a:pt x="38" y="397"/>
                    <a:pt x="38" y="397"/>
                  </a:cubicBezTo>
                  <a:cubicBezTo>
                    <a:pt x="50" y="303"/>
                    <a:pt x="49" y="63"/>
                    <a:pt x="314" y="48"/>
                  </a:cubicBezTo>
                  <a:cubicBezTo>
                    <a:pt x="314" y="48"/>
                    <a:pt x="314" y="48"/>
                    <a:pt x="314" y="48"/>
                  </a:cubicBezTo>
                  <a:cubicBezTo>
                    <a:pt x="318" y="48"/>
                    <a:pt x="322" y="48"/>
                    <a:pt x="326" y="48"/>
                  </a:cubicBezTo>
                  <a:cubicBezTo>
                    <a:pt x="326" y="48"/>
                    <a:pt x="326" y="48"/>
                    <a:pt x="326" y="48"/>
                  </a:cubicBezTo>
                  <a:cubicBezTo>
                    <a:pt x="326" y="48"/>
                    <a:pt x="326" y="48"/>
                    <a:pt x="326" y="48"/>
                  </a:cubicBezTo>
                  <a:cubicBezTo>
                    <a:pt x="326" y="48"/>
                    <a:pt x="326" y="48"/>
                    <a:pt x="326" y="48"/>
                  </a:cubicBezTo>
                  <a:cubicBezTo>
                    <a:pt x="327" y="48"/>
                    <a:pt x="327" y="48"/>
                    <a:pt x="327" y="48"/>
                  </a:cubicBezTo>
                  <a:cubicBezTo>
                    <a:pt x="417" y="48"/>
                    <a:pt x="597" y="100"/>
                    <a:pt x="590" y="380"/>
                  </a:cubicBezTo>
                  <a:cubicBezTo>
                    <a:pt x="590" y="381"/>
                    <a:pt x="589" y="382"/>
                    <a:pt x="589" y="383"/>
                  </a:cubicBezTo>
                  <a:cubicBezTo>
                    <a:pt x="605" y="375"/>
                    <a:pt x="633" y="349"/>
                    <a:pt x="632" y="305"/>
                  </a:cubicBezTo>
                  <a:cubicBezTo>
                    <a:pt x="630" y="185"/>
                    <a:pt x="548" y="0"/>
                    <a:pt x="323" y="0"/>
                  </a:cubicBezTo>
                </a:path>
              </a:pathLst>
            </a:custGeom>
            <a:solidFill>
              <a:srgbClr val="ECAF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iṡľîḋe">
              <a:extLst>
                <a:ext uri="{FF2B5EF4-FFF2-40B4-BE49-F238E27FC236}">
                  <a16:creationId xmlns:a16="http://schemas.microsoft.com/office/drawing/2014/main" id="{765DACC1-8B82-7DD1-2D0D-F01FFC640BF6}"/>
                </a:ext>
              </a:extLst>
            </p:cNvPr>
            <p:cNvSpPr/>
            <p:nvPr/>
          </p:nvSpPr>
          <p:spPr bwMode="auto">
            <a:xfrm>
              <a:off x="3732213" y="4887913"/>
              <a:ext cx="4586288" cy="236538"/>
            </a:xfrm>
            <a:custGeom>
              <a:avLst/>
              <a:gdLst>
                <a:gd name="T0" fmla="*/ 0 w 1391"/>
                <a:gd name="T1" fmla="*/ 0 h 72"/>
                <a:gd name="T2" fmla="*/ 3 w 1391"/>
                <a:gd name="T3" fmla="*/ 60 h 72"/>
                <a:gd name="T4" fmla="*/ 629 w 1391"/>
                <a:gd name="T5" fmla="*/ 61 h 72"/>
                <a:gd name="T6" fmla="*/ 1386 w 1391"/>
                <a:gd name="T7" fmla="*/ 66 h 72"/>
                <a:gd name="T8" fmla="*/ 1391 w 1391"/>
                <a:gd name="T9" fmla="*/ 20 h 72"/>
                <a:gd name="T10" fmla="*/ 0 w 1391"/>
                <a:gd name="T11" fmla="*/ 0 h 72"/>
              </a:gdLst>
              <a:ahLst/>
              <a:cxnLst>
                <a:cxn ang="0">
                  <a:pos x="T0" y="T1"/>
                </a:cxn>
                <a:cxn ang="0">
                  <a:pos x="T2" y="T3"/>
                </a:cxn>
                <a:cxn ang="0">
                  <a:pos x="T4" y="T5"/>
                </a:cxn>
                <a:cxn ang="0">
                  <a:pos x="T6" y="T7"/>
                </a:cxn>
                <a:cxn ang="0">
                  <a:pos x="T8" y="T9"/>
                </a:cxn>
                <a:cxn ang="0">
                  <a:pos x="T10" y="T11"/>
                </a:cxn>
              </a:cxnLst>
              <a:rect l="0" t="0" r="r" b="b"/>
              <a:pathLst>
                <a:path w="1391" h="72">
                  <a:moveTo>
                    <a:pt x="0" y="0"/>
                  </a:moveTo>
                  <a:cubicBezTo>
                    <a:pt x="3" y="29"/>
                    <a:pt x="3" y="50"/>
                    <a:pt x="3" y="60"/>
                  </a:cubicBezTo>
                  <a:cubicBezTo>
                    <a:pt x="30" y="60"/>
                    <a:pt x="435" y="56"/>
                    <a:pt x="629" y="61"/>
                  </a:cubicBezTo>
                  <a:cubicBezTo>
                    <a:pt x="822" y="66"/>
                    <a:pt x="1340" y="72"/>
                    <a:pt x="1386" y="66"/>
                  </a:cubicBezTo>
                  <a:cubicBezTo>
                    <a:pt x="1388" y="53"/>
                    <a:pt x="1389" y="37"/>
                    <a:pt x="1391" y="20"/>
                  </a:cubicBezTo>
                  <a:cubicBezTo>
                    <a:pt x="1236" y="30"/>
                    <a:pt x="138" y="6"/>
                    <a:pt x="0" y="0"/>
                  </a:cubicBezTo>
                  <a:close/>
                </a:path>
              </a:pathLst>
            </a:custGeom>
            <a:solidFill>
              <a:srgbClr val="D69F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ṡḷîďé">
              <a:extLst>
                <a:ext uri="{FF2B5EF4-FFF2-40B4-BE49-F238E27FC236}">
                  <a16:creationId xmlns:a16="http://schemas.microsoft.com/office/drawing/2014/main" id="{6B0948F5-353A-6761-7729-DB37DE17AE33}"/>
                </a:ext>
              </a:extLst>
            </p:cNvPr>
            <p:cNvSpPr/>
            <p:nvPr/>
          </p:nvSpPr>
          <p:spPr bwMode="auto">
            <a:xfrm>
              <a:off x="8453438" y="4110038"/>
              <a:ext cx="1530350" cy="1528763"/>
            </a:xfrm>
            <a:prstGeom prst="ellipse">
              <a:avLst/>
            </a:prstGeom>
            <a:solidFill>
              <a:srgbClr val="2A2C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ḷîďé">
              <a:extLst>
                <a:ext uri="{FF2B5EF4-FFF2-40B4-BE49-F238E27FC236}">
                  <a16:creationId xmlns:a16="http://schemas.microsoft.com/office/drawing/2014/main" id="{A2C714B1-FCF9-D65A-A105-E1E4AC235EE9}"/>
                </a:ext>
              </a:extLst>
            </p:cNvPr>
            <p:cNvSpPr/>
            <p:nvPr/>
          </p:nvSpPr>
          <p:spPr bwMode="auto">
            <a:xfrm>
              <a:off x="8683626" y="4340225"/>
              <a:ext cx="1065213" cy="1065213"/>
            </a:xfrm>
            <a:prstGeom prst="ellipse">
              <a:avLst/>
            </a:prstGeom>
            <a:solidFill>
              <a:srgbClr val="B7B9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ṩḷîḑé">
              <a:extLst>
                <a:ext uri="{FF2B5EF4-FFF2-40B4-BE49-F238E27FC236}">
                  <a16:creationId xmlns:a16="http://schemas.microsoft.com/office/drawing/2014/main" id="{88841DEF-EB52-0E0E-71EC-35EBED72F3B1}"/>
                </a:ext>
              </a:extLst>
            </p:cNvPr>
            <p:cNvSpPr/>
            <p:nvPr/>
          </p:nvSpPr>
          <p:spPr bwMode="auto">
            <a:xfrm>
              <a:off x="8747126" y="4416425"/>
              <a:ext cx="942975" cy="928688"/>
            </a:xfrm>
            <a:custGeom>
              <a:avLst/>
              <a:gdLst>
                <a:gd name="T0" fmla="*/ 178 w 286"/>
                <a:gd name="T1" fmla="*/ 116 h 282"/>
                <a:gd name="T2" fmla="*/ 254 w 286"/>
                <a:gd name="T3" fmla="*/ 75 h 282"/>
                <a:gd name="T4" fmla="*/ 259 w 286"/>
                <a:gd name="T5" fmla="*/ 55 h 282"/>
                <a:gd name="T6" fmla="*/ 186 w 286"/>
                <a:gd name="T7" fmla="*/ 2 h 282"/>
                <a:gd name="T8" fmla="*/ 168 w 286"/>
                <a:gd name="T9" fmla="*/ 13 h 282"/>
                <a:gd name="T10" fmla="*/ 153 w 286"/>
                <a:gd name="T11" fmla="*/ 98 h 282"/>
                <a:gd name="T12" fmla="*/ 178 w 286"/>
                <a:gd name="T13" fmla="*/ 116 h 282"/>
                <a:gd name="T14" fmla="*/ 132 w 286"/>
                <a:gd name="T15" fmla="*/ 98 h 282"/>
                <a:gd name="T16" fmla="*/ 117 w 286"/>
                <a:gd name="T17" fmla="*/ 13 h 282"/>
                <a:gd name="T18" fmla="*/ 99 w 286"/>
                <a:gd name="T19" fmla="*/ 2 h 282"/>
                <a:gd name="T20" fmla="*/ 26 w 286"/>
                <a:gd name="T21" fmla="*/ 56 h 282"/>
                <a:gd name="T22" fmla="*/ 31 w 286"/>
                <a:gd name="T23" fmla="*/ 76 h 282"/>
                <a:gd name="T24" fmla="*/ 107 w 286"/>
                <a:gd name="T25" fmla="*/ 116 h 282"/>
                <a:gd name="T26" fmla="*/ 132 w 286"/>
                <a:gd name="T27" fmla="*/ 98 h 282"/>
                <a:gd name="T28" fmla="*/ 127 w 286"/>
                <a:gd name="T29" fmla="*/ 178 h 282"/>
                <a:gd name="T30" fmla="*/ 90 w 286"/>
                <a:gd name="T31" fmla="*/ 255 h 282"/>
                <a:gd name="T32" fmla="*/ 98 w 286"/>
                <a:gd name="T33" fmla="*/ 275 h 282"/>
                <a:gd name="T34" fmla="*/ 143 w 286"/>
                <a:gd name="T35" fmla="*/ 282 h 282"/>
                <a:gd name="T36" fmla="*/ 188 w 286"/>
                <a:gd name="T37" fmla="*/ 275 h 282"/>
                <a:gd name="T38" fmla="*/ 196 w 286"/>
                <a:gd name="T39" fmla="*/ 255 h 282"/>
                <a:gd name="T40" fmla="*/ 158 w 286"/>
                <a:gd name="T41" fmla="*/ 178 h 282"/>
                <a:gd name="T42" fmla="*/ 127 w 286"/>
                <a:gd name="T43" fmla="*/ 178 h 282"/>
                <a:gd name="T44" fmla="*/ 270 w 286"/>
                <a:gd name="T45" fmla="*/ 124 h 282"/>
                <a:gd name="T46" fmla="*/ 185 w 286"/>
                <a:gd name="T47" fmla="*/ 136 h 282"/>
                <a:gd name="T48" fmla="*/ 175 w 286"/>
                <a:gd name="T49" fmla="*/ 166 h 282"/>
                <a:gd name="T50" fmla="*/ 237 w 286"/>
                <a:gd name="T51" fmla="*/ 225 h 282"/>
                <a:gd name="T52" fmla="*/ 258 w 286"/>
                <a:gd name="T53" fmla="*/ 223 h 282"/>
                <a:gd name="T54" fmla="*/ 286 w 286"/>
                <a:gd name="T55" fmla="*/ 139 h 282"/>
                <a:gd name="T56" fmla="*/ 286 w 286"/>
                <a:gd name="T57" fmla="*/ 138 h 282"/>
                <a:gd name="T58" fmla="*/ 270 w 286"/>
                <a:gd name="T59" fmla="*/ 124 h 282"/>
                <a:gd name="T60" fmla="*/ 101 w 286"/>
                <a:gd name="T61" fmla="*/ 136 h 282"/>
                <a:gd name="T62" fmla="*/ 15 w 286"/>
                <a:gd name="T63" fmla="*/ 125 h 282"/>
                <a:gd name="T64" fmla="*/ 0 w 286"/>
                <a:gd name="T65" fmla="*/ 139 h 282"/>
                <a:gd name="T66" fmla="*/ 0 w 286"/>
                <a:gd name="T67" fmla="*/ 139 h 282"/>
                <a:gd name="T68" fmla="*/ 28 w 286"/>
                <a:gd name="T69" fmla="*/ 224 h 282"/>
                <a:gd name="T70" fmla="*/ 49 w 286"/>
                <a:gd name="T71" fmla="*/ 226 h 282"/>
                <a:gd name="T72" fmla="*/ 110 w 286"/>
                <a:gd name="T73" fmla="*/ 166 h 282"/>
                <a:gd name="T74" fmla="*/ 101 w 286"/>
                <a:gd name="T75"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6" h="282">
                  <a:moveTo>
                    <a:pt x="178" y="116"/>
                  </a:moveTo>
                  <a:cubicBezTo>
                    <a:pt x="254" y="75"/>
                    <a:pt x="254" y="75"/>
                    <a:pt x="254" y="75"/>
                  </a:cubicBezTo>
                  <a:cubicBezTo>
                    <a:pt x="261" y="71"/>
                    <a:pt x="264" y="62"/>
                    <a:pt x="259" y="55"/>
                  </a:cubicBezTo>
                  <a:cubicBezTo>
                    <a:pt x="241" y="30"/>
                    <a:pt x="216" y="12"/>
                    <a:pt x="186" y="2"/>
                  </a:cubicBezTo>
                  <a:cubicBezTo>
                    <a:pt x="178" y="0"/>
                    <a:pt x="169" y="5"/>
                    <a:pt x="168" y="13"/>
                  </a:cubicBezTo>
                  <a:cubicBezTo>
                    <a:pt x="153" y="98"/>
                    <a:pt x="153" y="98"/>
                    <a:pt x="153" y="98"/>
                  </a:cubicBezTo>
                  <a:cubicBezTo>
                    <a:pt x="151" y="112"/>
                    <a:pt x="166" y="123"/>
                    <a:pt x="178" y="116"/>
                  </a:cubicBezTo>
                  <a:close/>
                  <a:moveTo>
                    <a:pt x="132" y="98"/>
                  </a:moveTo>
                  <a:cubicBezTo>
                    <a:pt x="117" y="13"/>
                    <a:pt x="117" y="13"/>
                    <a:pt x="117" y="13"/>
                  </a:cubicBezTo>
                  <a:cubicBezTo>
                    <a:pt x="115" y="5"/>
                    <a:pt x="107" y="0"/>
                    <a:pt x="99" y="2"/>
                  </a:cubicBezTo>
                  <a:cubicBezTo>
                    <a:pt x="69" y="12"/>
                    <a:pt x="44" y="31"/>
                    <a:pt x="26" y="56"/>
                  </a:cubicBezTo>
                  <a:cubicBezTo>
                    <a:pt x="21" y="62"/>
                    <a:pt x="24" y="72"/>
                    <a:pt x="31" y="76"/>
                  </a:cubicBezTo>
                  <a:cubicBezTo>
                    <a:pt x="107" y="116"/>
                    <a:pt x="107" y="116"/>
                    <a:pt x="107" y="116"/>
                  </a:cubicBezTo>
                  <a:cubicBezTo>
                    <a:pt x="120" y="123"/>
                    <a:pt x="135" y="112"/>
                    <a:pt x="132" y="98"/>
                  </a:cubicBezTo>
                  <a:close/>
                  <a:moveTo>
                    <a:pt x="127" y="178"/>
                  </a:moveTo>
                  <a:cubicBezTo>
                    <a:pt x="90" y="255"/>
                    <a:pt x="90" y="255"/>
                    <a:pt x="90" y="255"/>
                  </a:cubicBezTo>
                  <a:cubicBezTo>
                    <a:pt x="86" y="263"/>
                    <a:pt x="90" y="272"/>
                    <a:pt x="98" y="275"/>
                  </a:cubicBezTo>
                  <a:cubicBezTo>
                    <a:pt x="112" y="279"/>
                    <a:pt x="127" y="282"/>
                    <a:pt x="143" y="282"/>
                  </a:cubicBezTo>
                  <a:cubicBezTo>
                    <a:pt x="158" y="282"/>
                    <a:pt x="174" y="279"/>
                    <a:pt x="188" y="275"/>
                  </a:cubicBezTo>
                  <a:cubicBezTo>
                    <a:pt x="196" y="272"/>
                    <a:pt x="200" y="263"/>
                    <a:pt x="196" y="255"/>
                  </a:cubicBezTo>
                  <a:cubicBezTo>
                    <a:pt x="158" y="178"/>
                    <a:pt x="158" y="178"/>
                    <a:pt x="158" y="178"/>
                  </a:cubicBezTo>
                  <a:cubicBezTo>
                    <a:pt x="152" y="165"/>
                    <a:pt x="133" y="165"/>
                    <a:pt x="127" y="178"/>
                  </a:cubicBezTo>
                  <a:close/>
                  <a:moveTo>
                    <a:pt x="270" y="124"/>
                  </a:moveTo>
                  <a:cubicBezTo>
                    <a:pt x="185" y="136"/>
                    <a:pt x="185" y="136"/>
                    <a:pt x="185" y="136"/>
                  </a:cubicBezTo>
                  <a:cubicBezTo>
                    <a:pt x="171" y="138"/>
                    <a:pt x="165" y="156"/>
                    <a:pt x="175" y="166"/>
                  </a:cubicBezTo>
                  <a:cubicBezTo>
                    <a:pt x="237" y="225"/>
                    <a:pt x="237" y="225"/>
                    <a:pt x="237" y="225"/>
                  </a:cubicBezTo>
                  <a:cubicBezTo>
                    <a:pt x="243" y="231"/>
                    <a:pt x="253" y="230"/>
                    <a:pt x="258" y="223"/>
                  </a:cubicBezTo>
                  <a:cubicBezTo>
                    <a:pt x="276" y="200"/>
                    <a:pt x="286" y="170"/>
                    <a:pt x="286" y="139"/>
                  </a:cubicBezTo>
                  <a:cubicBezTo>
                    <a:pt x="286" y="138"/>
                    <a:pt x="286" y="138"/>
                    <a:pt x="286" y="138"/>
                  </a:cubicBezTo>
                  <a:cubicBezTo>
                    <a:pt x="286" y="129"/>
                    <a:pt x="278" y="123"/>
                    <a:pt x="270" y="124"/>
                  </a:cubicBezTo>
                  <a:close/>
                  <a:moveTo>
                    <a:pt x="101" y="136"/>
                  </a:moveTo>
                  <a:cubicBezTo>
                    <a:pt x="15" y="125"/>
                    <a:pt x="15" y="125"/>
                    <a:pt x="15" y="125"/>
                  </a:cubicBezTo>
                  <a:cubicBezTo>
                    <a:pt x="7" y="124"/>
                    <a:pt x="0" y="130"/>
                    <a:pt x="0" y="139"/>
                  </a:cubicBezTo>
                  <a:cubicBezTo>
                    <a:pt x="0" y="139"/>
                    <a:pt x="0" y="139"/>
                    <a:pt x="0" y="139"/>
                  </a:cubicBezTo>
                  <a:cubicBezTo>
                    <a:pt x="0" y="171"/>
                    <a:pt x="10" y="200"/>
                    <a:pt x="28" y="224"/>
                  </a:cubicBezTo>
                  <a:cubicBezTo>
                    <a:pt x="33" y="231"/>
                    <a:pt x="43" y="232"/>
                    <a:pt x="49" y="226"/>
                  </a:cubicBezTo>
                  <a:cubicBezTo>
                    <a:pt x="110" y="166"/>
                    <a:pt x="110" y="166"/>
                    <a:pt x="110" y="166"/>
                  </a:cubicBezTo>
                  <a:cubicBezTo>
                    <a:pt x="121" y="156"/>
                    <a:pt x="115" y="138"/>
                    <a:pt x="101" y="136"/>
                  </a:cubicBezTo>
                  <a:close/>
                </a:path>
              </a:pathLst>
            </a:custGeom>
            <a:solidFill>
              <a:srgbClr val="737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sľîḓé">
              <a:extLst>
                <a:ext uri="{FF2B5EF4-FFF2-40B4-BE49-F238E27FC236}">
                  <a16:creationId xmlns:a16="http://schemas.microsoft.com/office/drawing/2014/main" id="{08AE2418-DC94-EF54-6776-E46C4B0236E7}"/>
                </a:ext>
              </a:extLst>
            </p:cNvPr>
            <p:cNvSpPr/>
            <p:nvPr/>
          </p:nvSpPr>
          <p:spPr bwMode="auto">
            <a:xfrm>
              <a:off x="9178926" y="4833938"/>
              <a:ext cx="76200" cy="76200"/>
            </a:xfrm>
            <a:prstGeom prst="ellipse">
              <a:avLst/>
            </a:prstGeom>
            <a:solidFill>
              <a:srgbClr val="9D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iŝļiďé">
              <a:extLst>
                <a:ext uri="{FF2B5EF4-FFF2-40B4-BE49-F238E27FC236}">
                  <a16:creationId xmlns:a16="http://schemas.microsoft.com/office/drawing/2014/main" id="{30D51AF5-1BDD-B7A2-B403-8AD83D7444C3}"/>
                </a:ext>
              </a:extLst>
            </p:cNvPr>
            <p:cNvSpPr/>
            <p:nvPr/>
          </p:nvSpPr>
          <p:spPr bwMode="auto">
            <a:xfrm>
              <a:off x="9197976" y="4922838"/>
              <a:ext cx="36513" cy="36513"/>
            </a:xfrm>
            <a:prstGeom prst="ellipse">
              <a:avLst/>
            </a:pr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šḻíḓê">
              <a:extLst>
                <a:ext uri="{FF2B5EF4-FFF2-40B4-BE49-F238E27FC236}">
                  <a16:creationId xmlns:a16="http://schemas.microsoft.com/office/drawing/2014/main" id="{4436D60C-A73E-938A-39A0-F190EE3DF7ED}"/>
                </a:ext>
              </a:extLst>
            </p:cNvPr>
            <p:cNvSpPr/>
            <p:nvPr/>
          </p:nvSpPr>
          <p:spPr bwMode="auto">
            <a:xfrm>
              <a:off x="9264651" y="4873625"/>
              <a:ext cx="39688" cy="39688"/>
            </a:xfrm>
            <a:custGeom>
              <a:avLst/>
              <a:gdLst>
                <a:gd name="T0" fmla="*/ 7 w 12"/>
                <a:gd name="T1" fmla="*/ 1 h 12"/>
                <a:gd name="T2" fmla="*/ 1 w 12"/>
                <a:gd name="T3" fmla="*/ 5 h 12"/>
                <a:gd name="T4" fmla="*/ 4 w 12"/>
                <a:gd name="T5" fmla="*/ 11 h 12"/>
                <a:gd name="T6" fmla="*/ 11 w 12"/>
                <a:gd name="T7" fmla="*/ 8 h 12"/>
                <a:gd name="T8" fmla="*/ 7 w 12"/>
                <a:gd name="T9" fmla="*/ 1 h 12"/>
              </a:gdLst>
              <a:ahLst/>
              <a:cxnLst>
                <a:cxn ang="0">
                  <a:pos x="T0" y="T1"/>
                </a:cxn>
                <a:cxn ang="0">
                  <a:pos x="T2" y="T3"/>
                </a:cxn>
                <a:cxn ang="0">
                  <a:pos x="T4" y="T5"/>
                </a:cxn>
                <a:cxn ang="0">
                  <a:pos x="T6" y="T7"/>
                </a:cxn>
                <a:cxn ang="0">
                  <a:pos x="T8" y="T9"/>
                </a:cxn>
              </a:cxnLst>
              <a:rect l="0" t="0" r="r" b="b"/>
              <a:pathLst>
                <a:path w="12" h="12">
                  <a:moveTo>
                    <a:pt x="7" y="1"/>
                  </a:moveTo>
                  <a:cubicBezTo>
                    <a:pt x="5" y="0"/>
                    <a:pt x="2" y="2"/>
                    <a:pt x="1" y="5"/>
                  </a:cubicBezTo>
                  <a:cubicBezTo>
                    <a:pt x="0" y="7"/>
                    <a:pt x="1" y="10"/>
                    <a:pt x="4" y="11"/>
                  </a:cubicBezTo>
                  <a:cubicBezTo>
                    <a:pt x="7" y="12"/>
                    <a:pt x="10" y="11"/>
                    <a:pt x="11" y="8"/>
                  </a:cubicBezTo>
                  <a:cubicBezTo>
                    <a:pt x="12" y="5"/>
                    <a:pt x="10" y="2"/>
                    <a:pt x="7" y="1"/>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ṡḻîḋè">
              <a:extLst>
                <a:ext uri="{FF2B5EF4-FFF2-40B4-BE49-F238E27FC236}">
                  <a16:creationId xmlns:a16="http://schemas.microsoft.com/office/drawing/2014/main" id="{2D6E6BD2-0103-1B59-BB19-F5C2FBD37C4C}"/>
                </a:ext>
              </a:extLst>
            </p:cNvPr>
            <p:cNvSpPr/>
            <p:nvPr/>
          </p:nvSpPr>
          <p:spPr bwMode="auto">
            <a:xfrm>
              <a:off x="9237663" y="4799013"/>
              <a:ext cx="39688" cy="38100"/>
            </a:xfrm>
            <a:custGeom>
              <a:avLst/>
              <a:gdLst>
                <a:gd name="T0" fmla="*/ 2 w 12"/>
                <a:gd name="T1" fmla="*/ 3 h 12"/>
                <a:gd name="T2" fmla="*/ 3 w 12"/>
                <a:gd name="T3" fmla="*/ 10 h 12"/>
                <a:gd name="T4" fmla="*/ 10 w 12"/>
                <a:gd name="T5" fmla="*/ 9 h 12"/>
                <a:gd name="T6" fmla="*/ 9 w 12"/>
                <a:gd name="T7" fmla="*/ 1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0" y="5"/>
                    <a:pt x="0" y="8"/>
                    <a:pt x="3" y="10"/>
                  </a:cubicBezTo>
                  <a:cubicBezTo>
                    <a:pt x="5" y="12"/>
                    <a:pt x="9" y="11"/>
                    <a:pt x="10" y="9"/>
                  </a:cubicBezTo>
                  <a:cubicBezTo>
                    <a:pt x="12" y="6"/>
                    <a:pt x="12" y="3"/>
                    <a:pt x="9" y="1"/>
                  </a:cubicBezTo>
                  <a:cubicBezTo>
                    <a:pt x="7" y="0"/>
                    <a:pt x="3" y="0"/>
                    <a:pt x="2" y="3"/>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ṩľíďé">
              <a:extLst>
                <a:ext uri="{FF2B5EF4-FFF2-40B4-BE49-F238E27FC236}">
                  <a16:creationId xmlns:a16="http://schemas.microsoft.com/office/drawing/2014/main" id="{B51525DA-3970-E3CB-D912-142CE3D0FD41}"/>
                </a:ext>
              </a:extLst>
            </p:cNvPr>
            <p:cNvSpPr/>
            <p:nvPr/>
          </p:nvSpPr>
          <p:spPr bwMode="auto">
            <a:xfrm>
              <a:off x="9155113" y="4799013"/>
              <a:ext cx="39688" cy="38100"/>
            </a:xfrm>
            <a:custGeom>
              <a:avLst/>
              <a:gdLst>
                <a:gd name="T0" fmla="*/ 2 w 12"/>
                <a:gd name="T1" fmla="*/ 9 h 12"/>
                <a:gd name="T2" fmla="*/ 10 w 12"/>
                <a:gd name="T3" fmla="*/ 10 h 12"/>
                <a:gd name="T4" fmla="*/ 11 w 12"/>
                <a:gd name="T5" fmla="*/ 3 h 12"/>
                <a:gd name="T6" fmla="*/ 3 w 12"/>
                <a:gd name="T7" fmla="*/ 1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4" y="11"/>
                    <a:pt x="7" y="12"/>
                    <a:pt x="10" y="10"/>
                  </a:cubicBezTo>
                  <a:cubicBezTo>
                    <a:pt x="12" y="8"/>
                    <a:pt x="12" y="5"/>
                    <a:pt x="11" y="3"/>
                  </a:cubicBezTo>
                  <a:cubicBezTo>
                    <a:pt x="9" y="0"/>
                    <a:pt x="6" y="0"/>
                    <a:pt x="3" y="1"/>
                  </a:cubicBezTo>
                  <a:cubicBezTo>
                    <a:pt x="1" y="3"/>
                    <a:pt x="0" y="7"/>
                    <a:pt x="2" y="9"/>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iṩḷïḑe">
              <a:extLst>
                <a:ext uri="{FF2B5EF4-FFF2-40B4-BE49-F238E27FC236}">
                  <a16:creationId xmlns:a16="http://schemas.microsoft.com/office/drawing/2014/main" id="{91F2226B-42EB-FC3E-31AB-C6DF1A62312C}"/>
                </a:ext>
              </a:extLst>
            </p:cNvPr>
            <p:cNvSpPr/>
            <p:nvPr/>
          </p:nvSpPr>
          <p:spPr bwMode="auto">
            <a:xfrm>
              <a:off x="9132888" y="4873625"/>
              <a:ext cx="39688" cy="39688"/>
            </a:xfrm>
            <a:custGeom>
              <a:avLst/>
              <a:gdLst>
                <a:gd name="T0" fmla="*/ 8 w 12"/>
                <a:gd name="T1" fmla="*/ 11 h 12"/>
                <a:gd name="T2" fmla="*/ 11 w 12"/>
                <a:gd name="T3" fmla="*/ 5 h 12"/>
                <a:gd name="T4" fmla="*/ 4 w 12"/>
                <a:gd name="T5" fmla="*/ 1 h 12"/>
                <a:gd name="T6" fmla="*/ 1 w 12"/>
                <a:gd name="T7" fmla="*/ 8 h 12"/>
                <a:gd name="T8" fmla="*/ 8 w 12"/>
                <a:gd name="T9" fmla="*/ 11 h 12"/>
              </a:gdLst>
              <a:ahLst/>
              <a:cxnLst>
                <a:cxn ang="0">
                  <a:pos x="T0" y="T1"/>
                </a:cxn>
                <a:cxn ang="0">
                  <a:pos x="T2" y="T3"/>
                </a:cxn>
                <a:cxn ang="0">
                  <a:pos x="T4" y="T5"/>
                </a:cxn>
                <a:cxn ang="0">
                  <a:pos x="T6" y="T7"/>
                </a:cxn>
                <a:cxn ang="0">
                  <a:pos x="T8" y="T9"/>
                </a:cxn>
              </a:cxnLst>
              <a:rect l="0" t="0" r="r" b="b"/>
              <a:pathLst>
                <a:path w="12" h="12">
                  <a:moveTo>
                    <a:pt x="8" y="11"/>
                  </a:moveTo>
                  <a:cubicBezTo>
                    <a:pt x="10" y="11"/>
                    <a:pt x="12" y="7"/>
                    <a:pt x="11" y="5"/>
                  </a:cubicBezTo>
                  <a:cubicBezTo>
                    <a:pt x="10" y="2"/>
                    <a:pt x="7" y="0"/>
                    <a:pt x="4" y="1"/>
                  </a:cubicBezTo>
                  <a:cubicBezTo>
                    <a:pt x="1" y="2"/>
                    <a:pt x="0" y="5"/>
                    <a:pt x="1" y="8"/>
                  </a:cubicBezTo>
                  <a:cubicBezTo>
                    <a:pt x="2" y="11"/>
                    <a:pt x="5" y="12"/>
                    <a:pt x="8" y="11"/>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šļiḑe">
              <a:extLst>
                <a:ext uri="{FF2B5EF4-FFF2-40B4-BE49-F238E27FC236}">
                  <a16:creationId xmlns:a16="http://schemas.microsoft.com/office/drawing/2014/main" id="{8C2E5DC3-9C2B-75D2-5A08-069D18F5B5D0}"/>
                </a:ext>
              </a:extLst>
            </p:cNvPr>
            <p:cNvSpPr/>
            <p:nvPr/>
          </p:nvSpPr>
          <p:spPr bwMode="auto">
            <a:xfrm>
              <a:off x="2024063" y="4086225"/>
              <a:ext cx="1573213" cy="1571625"/>
            </a:xfrm>
            <a:prstGeom prst="ellipse">
              <a:avLst/>
            </a:prstGeom>
            <a:solidFill>
              <a:srgbClr val="2A2C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sliḑe">
              <a:extLst>
                <a:ext uri="{FF2B5EF4-FFF2-40B4-BE49-F238E27FC236}">
                  <a16:creationId xmlns:a16="http://schemas.microsoft.com/office/drawing/2014/main" id="{7CDA7D80-3242-F561-970E-5BDD68AC3AEB}"/>
                </a:ext>
              </a:extLst>
            </p:cNvPr>
            <p:cNvSpPr/>
            <p:nvPr/>
          </p:nvSpPr>
          <p:spPr bwMode="auto">
            <a:xfrm>
              <a:off x="2262188" y="4324350"/>
              <a:ext cx="1096963" cy="1096963"/>
            </a:xfrm>
            <a:prstGeom prst="ellipse">
              <a:avLst/>
            </a:prstGeom>
            <a:solidFill>
              <a:srgbClr val="B7B9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šļïďe">
              <a:extLst>
                <a:ext uri="{FF2B5EF4-FFF2-40B4-BE49-F238E27FC236}">
                  <a16:creationId xmlns:a16="http://schemas.microsoft.com/office/drawing/2014/main" id="{3A336691-10F3-CC1E-1A5D-A2B022E470C8}"/>
                </a:ext>
              </a:extLst>
            </p:cNvPr>
            <p:cNvSpPr/>
            <p:nvPr/>
          </p:nvSpPr>
          <p:spPr bwMode="auto">
            <a:xfrm>
              <a:off x="2324101" y="4402138"/>
              <a:ext cx="973138" cy="957263"/>
            </a:xfrm>
            <a:custGeom>
              <a:avLst/>
              <a:gdLst>
                <a:gd name="T0" fmla="*/ 184 w 295"/>
                <a:gd name="T1" fmla="*/ 119 h 290"/>
                <a:gd name="T2" fmla="*/ 262 w 295"/>
                <a:gd name="T3" fmla="*/ 77 h 290"/>
                <a:gd name="T4" fmla="*/ 267 w 295"/>
                <a:gd name="T5" fmla="*/ 56 h 290"/>
                <a:gd name="T6" fmla="*/ 192 w 295"/>
                <a:gd name="T7" fmla="*/ 2 h 290"/>
                <a:gd name="T8" fmla="*/ 174 w 295"/>
                <a:gd name="T9" fmla="*/ 14 h 290"/>
                <a:gd name="T10" fmla="*/ 158 w 295"/>
                <a:gd name="T11" fmla="*/ 101 h 290"/>
                <a:gd name="T12" fmla="*/ 184 w 295"/>
                <a:gd name="T13" fmla="*/ 119 h 290"/>
                <a:gd name="T14" fmla="*/ 137 w 295"/>
                <a:gd name="T15" fmla="*/ 101 h 290"/>
                <a:gd name="T16" fmla="*/ 121 w 295"/>
                <a:gd name="T17" fmla="*/ 14 h 290"/>
                <a:gd name="T18" fmla="*/ 102 w 295"/>
                <a:gd name="T19" fmla="*/ 3 h 290"/>
                <a:gd name="T20" fmla="*/ 28 w 295"/>
                <a:gd name="T21" fmla="*/ 57 h 290"/>
                <a:gd name="T22" fmla="*/ 33 w 295"/>
                <a:gd name="T23" fmla="*/ 78 h 290"/>
                <a:gd name="T24" fmla="*/ 111 w 295"/>
                <a:gd name="T25" fmla="*/ 120 h 290"/>
                <a:gd name="T26" fmla="*/ 137 w 295"/>
                <a:gd name="T27" fmla="*/ 101 h 290"/>
                <a:gd name="T28" fmla="*/ 132 w 295"/>
                <a:gd name="T29" fmla="*/ 183 h 290"/>
                <a:gd name="T30" fmla="*/ 93 w 295"/>
                <a:gd name="T31" fmla="*/ 263 h 290"/>
                <a:gd name="T32" fmla="*/ 101 w 295"/>
                <a:gd name="T33" fmla="*/ 283 h 290"/>
                <a:gd name="T34" fmla="*/ 148 w 295"/>
                <a:gd name="T35" fmla="*/ 290 h 290"/>
                <a:gd name="T36" fmla="*/ 194 w 295"/>
                <a:gd name="T37" fmla="*/ 283 h 290"/>
                <a:gd name="T38" fmla="*/ 202 w 295"/>
                <a:gd name="T39" fmla="*/ 263 h 290"/>
                <a:gd name="T40" fmla="*/ 164 w 295"/>
                <a:gd name="T41" fmla="*/ 183 h 290"/>
                <a:gd name="T42" fmla="*/ 132 w 295"/>
                <a:gd name="T43" fmla="*/ 183 h 290"/>
                <a:gd name="T44" fmla="*/ 279 w 295"/>
                <a:gd name="T45" fmla="*/ 128 h 290"/>
                <a:gd name="T46" fmla="*/ 191 w 295"/>
                <a:gd name="T47" fmla="*/ 140 h 290"/>
                <a:gd name="T48" fmla="*/ 181 w 295"/>
                <a:gd name="T49" fmla="*/ 170 h 290"/>
                <a:gd name="T50" fmla="*/ 245 w 295"/>
                <a:gd name="T51" fmla="*/ 232 h 290"/>
                <a:gd name="T52" fmla="*/ 267 w 295"/>
                <a:gd name="T53" fmla="*/ 230 h 290"/>
                <a:gd name="T54" fmla="*/ 295 w 295"/>
                <a:gd name="T55" fmla="*/ 143 h 290"/>
                <a:gd name="T56" fmla="*/ 295 w 295"/>
                <a:gd name="T57" fmla="*/ 142 h 290"/>
                <a:gd name="T58" fmla="*/ 279 w 295"/>
                <a:gd name="T59" fmla="*/ 128 h 290"/>
                <a:gd name="T60" fmla="*/ 104 w 295"/>
                <a:gd name="T61" fmla="*/ 140 h 290"/>
                <a:gd name="T62" fmla="*/ 17 w 295"/>
                <a:gd name="T63" fmla="*/ 129 h 290"/>
                <a:gd name="T64" fmla="*/ 0 w 295"/>
                <a:gd name="T65" fmla="*/ 143 h 290"/>
                <a:gd name="T66" fmla="*/ 0 w 295"/>
                <a:gd name="T67" fmla="*/ 143 h 290"/>
                <a:gd name="T68" fmla="*/ 30 w 295"/>
                <a:gd name="T69" fmla="*/ 231 h 290"/>
                <a:gd name="T70" fmla="*/ 51 w 295"/>
                <a:gd name="T71" fmla="*/ 232 h 290"/>
                <a:gd name="T72" fmla="*/ 114 w 295"/>
                <a:gd name="T73" fmla="*/ 171 h 290"/>
                <a:gd name="T74" fmla="*/ 104 w 295"/>
                <a:gd name="T75" fmla="*/ 14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290">
                  <a:moveTo>
                    <a:pt x="184" y="119"/>
                  </a:moveTo>
                  <a:cubicBezTo>
                    <a:pt x="262" y="77"/>
                    <a:pt x="262" y="77"/>
                    <a:pt x="262" y="77"/>
                  </a:cubicBezTo>
                  <a:cubicBezTo>
                    <a:pt x="270" y="73"/>
                    <a:pt x="272" y="63"/>
                    <a:pt x="267" y="56"/>
                  </a:cubicBezTo>
                  <a:cubicBezTo>
                    <a:pt x="249" y="31"/>
                    <a:pt x="223" y="12"/>
                    <a:pt x="192" y="2"/>
                  </a:cubicBezTo>
                  <a:cubicBezTo>
                    <a:pt x="184" y="0"/>
                    <a:pt x="175" y="5"/>
                    <a:pt x="174" y="14"/>
                  </a:cubicBezTo>
                  <a:cubicBezTo>
                    <a:pt x="158" y="101"/>
                    <a:pt x="158" y="101"/>
                    <a:pt x="158" y="101"/>
                  </a:cubicBezTo>
                  <a:cubicBezTo>
                    <a:pt x="156" y="115"/>
                    <a:pt x="171" y="126"/>
                    <a:pt x="184" y="119"/>
                  </a:cubicBezTo>
                  <a:close/>
                  <a:moveTo>
                    <a:pt x="137" y="101"/>
                  </a:moveTo>
                  <a:cubicBezTo>
                    <a:pt x="121" y="14"/>
                    <a:pt x="121" y="14"/>
                    <a:pt x="121" y="14"/>
                  </a:cubicBezTo>
                  <a:cubicBezTo>
                    <a:pt x="119" y="5"/>
                    <a:pt x="111" y="0"/>
                    <a:pt x="102" y="3"/>
                  </a:cubicBezTo>
                  <a:cubicBezTo>
                    <a:pt x="72" y="12"/>
                    <a:pt x="46" y="32"/>
                    <a:pt x="28" y="57"/>
                  </a:cubicBezTo>
                  <a:cubicBezTo>
                    <a:pt x="23" y="64"/>
                    <a:pt x="25" y="74"/>
                    <a:pt x="33" y="78"/>
                  </a:cubicBezTo>
                  <a:cubicBezTo>
                    <a:pt x="111" y="120"/>
                    <a:pt x="111" y="120"/>
                    <a:pt x="111" y="120"/>
                  </a:cubicBezTo>
                  <a:cubicBezTo>
                    <a:pt x="124" y="127"/>
                    <a:pt x="139" y="115"/>
                    <a:pt x="137" y="101"/>
                  </a:cubicBezTo>
                  <a:close/>
                  <a:moveTo>
                    <a:pt x="132" y="183"/>
                  </a:moveTo>
                  <a:cubicBezTo>
                    <a:pt x="93" y="263"/>
                    <a:pt x="93" y="263"/>
                    <a:pt x="93" y="263"/>
                  </a:cubicBezTo>
                  <a:cubicBezTo>
                    <a:pt x="89" y="270"/>
                    <a:pt x="93" y="280"/>
                    <a:pt x="101" y="283"/>
                  </a:cubicBezTo>
                  <a:cubicBezTo>
                    <a:pt x="116" y="287"/>
                    <a:pt x="132" y="290"/>
                    <a:pt x="148" y="290"/>
                  </a:cubicBezTo>
                  <a:cubicBezTo>
                    <a:pt x="164" y="290"/>
                    <a:pt x="179" y="287"/>
                    <a:pt x="194" y="283"/>
                  </a:cubicBezTo>
                  <a:cubicBezTo>
                    <a:pt x="202" y="280"/>
                    <a:pt x="206" y="270"/>
                    <a:pt x="202" y="263"/>
                  </a:cubicBezTo>
                  <a:cubicBezTo>
                    <a:pt x="164" y="183"/>
                    <a:pt x="164" y="183"/>
                    <a:pt x="164" y="183"/>
                  </a:cubicBezTo>
                  <a:cubicBezTo>
                    <a:pt x="157" y="170"/>
                    <a:pt x="138" y="170"/>
                    <a:pt x="132" y="183"/>
                  </a:cubicBezTo>
                  <a:close/>
                  <a:moveTo>
                    <a:pt x="279" y="128"/>
                  </a:moveTo>
                  <a:cubicBezTo>
                    <a:pt x="191" y="140"/>
                    <a:pt x="191" y="140"/>
                    <a:pt x="191" y="140"/>
                  </a:cubicBezTo>
                  <a:cubicBezTo>
                    <a:pt x="176" y="142"/>
                    <a:pt x="170" y="160"/>
                    <a:pt x="181" y="170"/>
                  </a:cubicBezTo>
                  <a:cubicBezTo>
                    <a:pt x="245" y="232"/>
                    <a:pt x="245" y="232"/>
                    <a:pt x="245" y="232"/>
                  </a:cubicBezTo>
                  <a:cubicBezTo>
                    <a:pt x="251" y="238"/>
                    <a:pt x="261" y="237"/>
                    <a:pt x="267" y="230"/>
                  </a:cubicBezTo>
                  <a:cubicBezTo>
                    <a:pt x="284" y="205"/>
                    <a:pt x="295" y="175"/>
                    <a:pt x="295" y="143"/>
                  </a:cubicBezTo>
                  <a:cubicBezTo>
                    <a:pt x="295" y="142"/>
                    <a:pt x="295" y="142"/>
                    <a:pt x="295" y="142"/>
                  </a:cubicBezTo>
                  <a:cubicBezTo>
                    <a:pt x="295" y="133"/>
                    <a:pt x="287" y="126"/>
                    <a:pt x="279" y="128"/>
                  </a:cubicBezTo>
                  <a:close/>
                  <a:moveTo>
                    <a:pt x="104" y="140"/>
                  </a:moveTo>
                  <a:cubicBezTo>
                    <a:pt x="17" y="129"/>
                    <a:pt x="17" y="129"/>
                    <a:pt x="17" y="129"/>
                  </a:cubicBezTo>
                  <a:cubicBezTo>
                    <a:pt x="8" y="127"/>
                    <a:pt x="0" y="134"/>
                    <a:pt x="0" y="143"/>
                  </a:cubicBezTo>
                  <a:cubicBezTo>
                    <a:pt x="0" y="143"/>
                    <a:pt x="0" y="143"/>
                    <a:pt x="0" y="143"/>
                  </a:cubicBezTo>
                  <a:cubicBezTo>
                    <a:pt x="0" y="176"/>
                    <a:pt x="11" y="206"/>
                    <a:pt x="30" y="231"/>
                  </a:cubicBezTo>
                  <a:cubicBezTo>
                    <a:pt x="35" y="238"/>
                    <a:pt x="45" y="238"/>
                    <a:pt x="51" y="232"/>
                  </a:cubicBezTo>
                  <a:cubicBezTo>
                    <a:pt x="114" y="171"/>
                    <a:pt x="114" y="171"/>
                    <a:pt x="114" y="171"/>
                  </a:cubicBezTo>
                  <a:cubicBezTo>
                    <a:pt x="125" y="160"/>
                    <a:pt x="119" y="142"/>
                    <a:pt x="104" y="140"/>
                  </a:cubicBezTo>
                  <a:close/>
                </a:path>
              </a:pathLst>
            </a:custGeom>
            <a:solidFill>
              <a:srgbClr val="7377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ṩḷiḋè">
              <a:extLst>
                <a:ext uri="{FF2B5EF4-FFF2-40B4-BE49-F238E27FC236}">
                  <a16:creationId xmlns:a16="http://schemas.microsoft.com/office/drawing/2014/main" id="{8FE5E193-51C8-C8EB-C67F-48A8A3536BD3}"/>
                </a:ext>
              </a:extLst>
            </p:cNvPr>
            <p:cNvSpPr/>
            <p:nvPr/>
          </p:nvSpPr>
          <p:spPr bwMode="auto">
            <a:xfrm>
              <a:off x="2773363" y="4833938"/>
              <a:ext cx="77788" cy="79375"/>
            </a:xfrm>
            <a:prstGeom prst="ellipse">
              <a:avLst/>
            </a:prstGeom>
            <a:solidFill>
              <a:srgbClr val="9D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iṧḷiďé">
              <a:extLst>
                <a:ext uri="{FF2B5EF4-FFF2-40B4-BE49-F238E27FC236}">
                  <a16:creationId xmlns:a16="http://schemas.microsoft.com/office/drawing/2014/main" id="{3BB4F53C-7D48-737C-5732-C1EF1C0E33CD}"/>
                </a:ext>
              </a:extLst>
            </p:cNvPr>
            <p:cNvSpPr/>
            <p:nvPr/>
          </p:nvSpPr>
          <p:spPr bwMode="auto">
            <a:xfrm>
              <a:off x="2792413" y="4927600"/>
              <a:ext cx="36513" cy="34925"/>
            </a:xfrm>
            <a:prstGeom prst="ellipse">
              <a:avLst/>
            </a:pr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ṡlïḓê">
              <a:extLst>
                <a:ext uri="{FF2B5EF4-FFF2-40B4-BE49-F238E27FC236}">
                  <a16:creationId xmlns:a16="http://schemas.microsoft.com/office/drawing/2014/main" id="{4BB2BF9F-85D8-6085-EF39-F92381D99649}"/>
                </a:ext>
              </a:extLst>
            </p:cNvPr>
            <p:cNvSpPr/>
            <p:nvPr/>
          </p:nvSpPr>
          <p:spPr bwMode="auto">
            <a:xfrm>
              <a:off x="2859088" y="4873625"/>
              <a:ext cx="42863" cy="42863"/>
            </a:xfrm>
            <a:custGeom>
              <a:avLst/>
              <a:gdLst>
                <a:gd name="T0" fmla="*/ 8 w 13"/>
                <a:gd name="T1" fmla="*/ 1 h 13"/>
                <a:gd name="T2" fmla="*/ 1 w 13"/>
                <a:gd name="T3" fmla="*/ 5 h 13"/>
                <a:gd name="T4" fmla="*/ 5 w 13"/>
                <a:gd name="T5" fmla="*/ 12 h 13"/>
                <a:gd name="T6" fmla="*/ 12 w 13"/>
                <a:gd name="T7" fmla="*/ 8 h 13"/>
                <a:gd name="T8" fmla="*/ 8 w 13"/>
                <a:gd name="T9" fmla="*/ 1 h 13"/>
              </a:gdLst>
              <a:ahLst/>
              <a:cxnLst>
                <a:cxn ang="0">
                  <a:pos x="T0" y="T1"/>
                </a:cxn>
                <a:cxn ang="0">
                  <a:pos x="T2" y="T3"/>
                </a:cxn>
                <a:cxn ang="0">
                  <a:pos x="T4" y="T5"/>
                </a:cxn>
                <a:cxn ang="0">
                  <a:pos x="T6" y="T7"/>
                </a:cxn>
                <a:cxn ang="0">
                  <a:pos x="T8" y="T9"/>
                </a:cxn>
              </a:cxnLst>
              <a:rect l="0" t="0" r="r" b="b"/>
              <a:pathLst>
                <a:path w="13" h="13">
                  <a:moveTo>
                    <a:pt x="8" y="1"/>
                  </a:moveTo>
                  <a:cubicBezTo>
                    <a:pt x="5" y="0"/>
                    <a:pt x="2" y="2"/>
                    <a:pt x="1" y="5"/>
                  </a:cubicBezTo>
                  <a:cubicBezTo>
                    <a:pt x="0" y="8"/>
                    <a:pt x="2" y="11"/>
                    <a:pt x="5" y="12"/>
                  </a:cubicBezTo>
                  <a:cubicBezTo>
                    <a:pt x="7" y="13"/>
                    <a:pt x="11" y="11"/>
                    <a:pt x="12" y="8"/>
                  </a:cubicBezTo>
                  <a:cubicBezTo>
                    <a:pt x="13" y="5"/>
                    <a:pt x="11" y="2"/>
                    <a:pt x="8" y="1"/>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ṣḷîḑe">
              <a:extLst>
                <a:ext uri="{FF2B5EF4-FFF2-40B4-BE49-F238E27FC236}">
                  <a16:creationId xmlns:a16="http://schemas.microsoft.com/office/drawing/2014/main" id="{839CEBFF-42F9-21B5-E8AF-92E4320F302E}"/>
                </a:ext>
              </a:extLst>
            </p:cNvPr>
            <p:cNvSpPr/>
            <p:nvPr/>
          </p:nvSpPr>
          <p:spPr bwMode="auto">
            <a:xfrm>
              <a:off x="2832101" y="4794250"/>
              <a:ext cx="42863" cy="42863"/>
            </a:xfrm>
            <a:custGeom>
              <a:avLst/>
              <a:gdLst>
                <a:gd name="T0" fmla="*/ 2 w 13"/>
                <a:gd name="T1" fmla="*/ 3 h 13"/>
                <a:gd name="T2" fmla="*/ 3 w 13"/>
                <a:gd name="T3" fmla="*/ 11 h 13"/>
                <a:gd name="T4" fmla="*/ 11 w 13"/>
                <a:gd name="T5" fmla="*/ 9 h 13"/>
                <a:gd name="T6" fmla="*/ 10 w 13"/>
                <a:gd name="T7" fmla="*/ 2 h 13"/>
                <a:gd name="T8" fmla="*/ 2 w 13"/>
                <a:gd name="T9" fmla="*/ 3 h 13"/>
              </a:gdLst>
              <a:ahLst/>
              <a:cxnLst>
                <a:cxn ang="0">
                  <a:pos x="T0" y="T1"/>
                </a:cxn>
                <a:cxn ang="0">
                  <a:pos x="T2" y="T3"/>
                </a:cxn>
                <a:cxn ang="0">
                  <a:pos x="T4" y="T5"/>
                </a:cxn>
                <a:cxn ang="0">
                  <a:pos x="T6" y="T7"/>
                </a:cxn>
                <a:cxn ang="0">
                  <a:pos x="T8" y="T9"/>
                </a:cxn>
              </a:cxnLst>
              <a:rect l="0" t="0" r="r" b="b"/>
              <a:pathLst>
                <a:path w="13" h="13">
                  <a:moveTo>
                    <a:pt x="2" y="3"/>
                  </a:moveTo>
                  <a:cubicBezTo>
                    <a:pt x="0" y="5"/>
                    <a:pt x="1" y="9"/>
                    <a:pt x="3" y="11"/>
                  </a:cubicBezTo>
                  <a:cubicBezTo>
                    <a:pt x="6" y="13"/>
                    <a:pt x="9" y="12"/>
                    <a:pt x="11" y="9"/>
                  </a:cubicBezTo>
                  <a:cubicBezTo>
                    <a:pt x="13" y="7"/>
                    <a:pt x="12" y="3"/>
                    <a:pt x="10" y="2"/>
                  </a:cubicBezTo>
                  <a:cubicBezTo>
                    <a:pt x="7" y="0"/>
                    <a:pt x="4" y="0"/>
                    <a:pt x="2" y="3"/>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ḻíḑe">
              <a:extLst>
                <a:ext uri="{FF2B5EF4-FFF2-40B4-BE49-F238E27FC236}">
                  <a16:creationId xmlns:a16="http://schemas.microsoft.com/office/drawing/2014/main" id="{E5D38ACE-C2B6-C833-B6CB-8DEE1ED19577}"/>
                </a:ext>
              </a:extLst>
            </p:cNvPr>
            <p:cNvSpPr/>
            <p:nvPr/>
          </p:nvSpPr>
          <p:spPr bwMode="auto">
            <a:xfrm>
              <a:off x="2749551" y="4794250"/>
              <a:ext cx="39688" cy="42863"/>
            </a:xfrm>
            <a:custGeom>
              <a:avLst/>
              <a:gdLst>
                <a:gd name="T0" fmla="*/ 1 w 12"/>
                <a:gd name="T1" fmla="*/ 10 h 13"/>
                <a:gd name="T2" fmla="*/ 9 w 12"/>
                <a:gd name="T3" fmla="*/ 11 h 13"/>
                <a:gd name="T4" fmla="*/ 10 w 12"/>
                <a:gd name="T5" fmla="*/ 3 h 13"/>
                <a:gd name="T6" fmla="*/ 3 w 12"/>
                <a:gd name="T7" fmla="*/ 2 h 13"/>
                <a:gd name="T8" fmla="*/ 1 w 12"/>
                <a:gd name="T9" fmla="*/ 10 h 13"/>
              </a:gdLst>
              <a:ahLst/>
              <a:cxnLst>
                <a:cxn ang="0">
                  <a:pos x="T0" y="T1"/>
                </a:cxn>
                <a:cxn ang="0">
                  <a:pos x="T2" y="T3"/>
                </a:cxn>
                <a:cxn ang="0">
                  <a:pos x="T4" y="T5"/>
                </a:cxn>
                <a:cxn ang="0">
                  <a:pos x="T6" y="T7"/>
                </a:cxn>
                <a:cxn ang="0">
                  <a:pos x="T8" y="T9"/>
                </a:cxn>
              </a:cxnLst>
              <a:rect l="0" t="0" r="r" b="b"/>
              <a:pathLst>
                <a:path w="12" h="13">
                  <a:moveTo>
                    <a:pt x="1" y="10"/>
                  </a:moveTo>
                  <a:cubicBezTo>
                    <a:pt x="3" y="12"/>
                    <a:pt x="7" y="13"/>
                    <a:pt x="9" y="11"/>
                  </a:cubicBezTo>
                  <a:cubicBezTo>
                    <a:pt x="12" y="9"/>
                    <a:pt x="12" y="5"/>
                    <a:pt x="10" y="3"/>
                  </a:cubicBezTo>
                  <a:cubicBezTo>
                    <a:pt x="9" y="1"/>
                    <a:pt x="5" y="0"/>
                    <a:pt x="3" y="2"/>
                  </a:cubicBezTo>
                  <a:cubicBezTo>
                    <a:pt x="0" y="4"/>
                    <a:pt x="0" y="7"/>
                    <a:pt x="1" y="10"/>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ïṡļîḋe">
              <a:extLst>
                <a:ext uri="{FF2B5EF4-FFF2-40B4-BE49-F238E27FC236}">
                  <a16:creationId xmlns:a16="http://schemas.microsoft.com/office/drawing/2014/main" id="{0C6E29D6-EEDF-201F-E7DD-132A4C01CE5C}"/>
                </a:ext>
              </a:extLst>
            </p:cNvPr>
            <p:cNvSpPr/>
            <p:nvPr/>
          </p:nvSpPr>
          <p:spPr bwMode="auto">
            <a:xfrm>
              <a:off x="2722563" y="4873625"/>
              <a:ext cx="39688" cy="42863"/>
            </a:xfrm>
            <a:custGeom>
              <a:avLst/>
              <a:gdLst>
                <a:gd name="T0" fmla="*/ 8 w 12"/>
                <a:gd name="T1" fmla="*/ 12 h 13"/>
                <a:gd name="T2" fmla="*/ 11 w 12"/>
                <a:gd name="T3" fmla="*/ 5 h 13"/>
                <a:gd name="T4" fmla="*/ 4 w 12"/>
                <a:gd name="T5" fmla="*/ 1 h 13"/>
                <a:gd name="T6" fmla="*/ 1 w 12"/>
                <a:gd name="T7" fmla="*/ 8 h 13"/>
                <a:gd name="T8" fmla="*/ 8 w 12"/>
                <a:gd name="T9" fmla="*/ 12 h 13"/>
              </a:gdLst>
              <a:ahLst/>
              <a:cxnLst>
                <a:cxn ang="0">
                  <a:pos x="T0" y="T1"/>
                </a:cxn>
                <a:cxn ang="0">
                  <a:pos x="T2" y="T3"/>
                </a:cxn>
                <a:cxn ang="0">
                  <a:pos x="T4" y="T5"/>
                </a:cxn>
                <a:cxn ang="0">
                  <a:pos x="T6" y="T7"/>
                </a:cxn>
                <a:cxn ang="0">
                  <a:pos x="T8" y="T9"/>
                </a:cxn>
              </a:cxnLst>
              <a:rect l="0" t="0" r="r" b="b"/>
              <a:pathLst>
                <a:path w="12" h="13">
                  <a:moveTo>
                    <a:pt x="8" y="12"/>
                  </a:moveTo>
                  <a:cubicBezTo>
                    <a:pt x="11" y="11"/>
                    <a:pt x="12" y="8"/>
                    <a:pt x="11" y="5"/>
                  </a:cubicBezTo>
                  <a:cubicBezTo>
                    <a:pt x="11" y="2"/>
                    <a:pt x="7" y="0"/>
                    <a:pt x="4" y="1"/>
                  </a:cubicBezTo>
                  <a:cubicBezTo>
                    <a:pt x="2" y="2"/>
                    <a:pt x="0" y="5"/>
                    <a:pt x="1" y="8"/>
                  </a:cubicBezTo>
                  <a:cubicBezTo>
                    <a:pt x="2" y="11"/>
                    <a:pt x="5" y="13"/>
                    <a:pt x="8" y="12"/>
                  </a:cubicBezTo>
                  <a:close/>
                </a:path>
              </a:pathLst>
            </a:custGeom>
            <a:solidFill>
              <a:srgbClr val="7981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08" name="任意多边形: 形状 207">
            <a:extLst>
              <a:ext uri="{FF2B5EF4-FFF2-40B4-BE49-F238E27FC236}">
                <a16:creationId xmlns:a16="http://schemas.microsoft.com/office/drawing/2014/main" id="{F3F140EE-5787-381E-E620-D8B127B38FC9}"/>
              </a:ext>
            </a:extLst>
          </p:cNvPr>
          <p:cNvSpPr/>
          <p:nvPr/>
        </p:nvSpPr>
        <p:spPr>
          <a:xfrm>
            <a:off x="9942897" y="2215682"/>
            <a:ext cx="1665170" cy="125129"/>
          </a:xfrm>
          <a:custGeom>
            <a:avLst/>
            <a:gdLst>
              <a:gd name="connsiteX0" fmla="*/ 0 w 1665170"/>
              <a:gd name="connsiteY0" fmla="*/ 19251 h 125129"/>
              <a:gd name="connsiteX1" fmla="*/ 96252 w 1665170"/>
              <a:gd name="connsiteY1" fmla="*/ 57752 h 125129"/>
              <a:gd name="connsiteX2" fmla="*/ 231006 w 1665170"/>
              <a:gd name="connsiteY2" fmla="*/ 105878 h 125129"/>
              <a:gd name="connsiteX3" fmla="*/ 423511 w 1665170"/>
              <a:gd name="connsiteY3" fmla="*/ 38501 h 125129"/>
              <a:gd name="connsiteX4" fmla="*/ 519764 w 1665170"/>
              <a:gd name="connsiteY4" fmla="*/ 0 h 125129"/>
              <a:gd name="connsiteX5" fmla="*/ 750770 w 1665170"/>
              <a:gd name="connsiteY5" fmla="*/ 48126 h 125129"/>
              <a:gd name="connsiteX6" fmla="*/ 827772 w 1665170"/>
              <a:gd name="connsiteY6" fmla="*/ 77002 h 125129"/>
              <a:gd name="connsiteX7" fmla="*/ 895149 w 1665170"/>
              <a:gd name="connsiteY7" fmla="*/ 86627 h 125129"/>
              <a:gd name="connsiteX8" fmla="*/ 991402 w 1665170"/>
              <a:gd name="connsiteY8" fmla="*/ 105878 h 125129"/>
              <a:gd name="connsiteX9" fmla="*/ 1520791 w 1665170"/>
              <a:gd name="connsiteY9" fmla="*/ 96253 h 125129"/>
              <a:gd name="connsiteX10" fmla="*/ 1655545 w 1665170"/>
              <a:gd name="connsiteY10" fmla="*/ 115503 h 125129"/>
              <a:gd name="connsiteX11" fmla="*/ 1665170 w 1665170"/>
              <a:gd name="connsiteY11" fmla="*/ 125129 h 12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5170" h="125129">
                <a:moveTo>
                  <a:pt x="0" y="19251"/>
                </a:moveTo>
                <a:cubicBezTo>
                  <a:pt x="84590" y="36169"/>
                  <a:pt x="13377" y="16315"/>
                  <a:pt x="96252" y="57752"/>
                </a:cubicBezTo>
                <a:cubicBezTo>
                  <a:pt x="155478" y="87365"/>
                  <a:pt x="168450" y="88004"/>
                  <a:pt x="231006" y="105878"/>
                </a:cubicBezTo>
                <a:lnTo>
                  <a:pt x="423511" y="38501"/>
                </a:lnTo>
                <a:cubicBezTo>
                  <a:pt x="513227" y="8596"/>
                  <a:pt x="465899" y="35911"/>
                  <a:pt x="519764" y="0"/>
                </a:cubicBezTo>
                <a:cubicBezTo>
                  <a:pt x="596766" y="16042"/>
                  <a:pt x="674463" y="29049"/>
                  <a:pt x="750770" y="48126"/>
                </a:cubicBezTo>
                <a:cubicBezTo>
                  <a:pt x="777364" y="54775"/>
                  <a:pt x="801285" y="69939"/>
                  <a:pt x="827772" y="77002"/>
                </a:cubicBezTo>
                <a:cubicBezTo>
                  <a:pt x="849693" y="82848"/>
                  <a:pt x="872807" y="82684"/>
                  <a:pt x="895149" y="86627"/>
                </a:cubicBezTo>
                <a:cubicBezTo>
                  <a:pt x="927371" y="92313"/>
                  <a:pt x="959318" y="99461"/>
                  <a:pt x="991402" y="105878"/>
                </a:cubicBezTo>
                <a:lnTo>
                  <a:pt x="1520791" y="96253"/>
                </a:lnTo>
                <a:cubicBezTo>
                  <a:pt x="1542915" y="96253"/>
                  <a:pt x="1619921" y="97690"/>
                  <a:pt x="1655545" y="115503"/>
                </a:cubicBezTo>
                <a:cubicBezTo>
                  <a:pt x="1659603" y="117532"/>
                  <a:pt x="1661962" y="121920"/>
                  <a:pt x="1665170" y="125129"/>
                </a:cubicBezTo>
              </a:path>
            </a:pathLst>
          </a:cu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形状 208">
            <a:extLst>
              <a:ext uri="{FF2B5EF4-FFF2-40B4-BE49-F238E27FC236}">
                <a16:creationId xmlns:a16="http://schemas.microsoft.com/office/drawing/2014/main" id="{9F35378C-BD6F-8FDA-CA8F-58394EBFB902}"/>
              </a:ext>
            </a:extLst>
          </p:cNvPr>
          <p:cNvSpPr/>
          <p:nvPr/>
        </p:nvSpPr>
        <p:spPr>
          <a:xfrm>
            <a:off x="9987799" y="3118237"/>
            <a:ext cx="1665170" cy="125129"/>
          </a:xfrm>
          <a:custGeom>
            <a:avLst/>
            <a:gdLst>
              <a:gd name="connsiteX0" fmla="*/ 0 w 1665170"/>
              <a:gd name="connsiteY0" fmla="*/ 19251 h 125129"/>
              <a:gd name="connsiteX1" fmla="*/ 96252 w 1665170"/>
              <a:gd name="connsiteY1" fmla="*/ 57752 h 125129"/>
              <a:gd name="connsiteX2" fmla="*/ 231006 w 1665170"/>
              <a:gd name="connsiteY2" fmla="*/ 105878 h 125129"/>
              <a:gd name="connsiteX3" fmla="*/ 423511 w 1665170"/>
              <a:gd name="connsiteY3" fmla="*/ 38501 h 125129"/>
              <a:gd name="connsiteX4" fmla="*/ 519764 w 1665170"/>
              <a:gd name="connsiteY4" fmla="*/ 0 h 125129"/>
              <a:gd name="connsiteX5" fmla="*/ 750770 w 1665170"/>
              <a:gd name="connsiteY5" fmla="*/ 48126 h 125129"/>
              <a:gd name="connsiteX6" fmla="*/ 827772 w 1665170"/>
              <a:gd name="connsiteY6" fmla="*/ 77002 h 125129"/>
              <a:gd name="connsiteX7" fmla="*/ 895149 w 1665170"/>
              <a:gd name="connsiteY7" fmla="*/ 86627 h 125129"/>
              <a:gd name="connsiteX8" fmla="*/ 991402 w 1665170"/>
              <a:gd name="connsiteY8" fmla="*/ 105878 h 125129"/>
              <a:gd name="connsiteX9" fmla="*/ 1520791 w 1665170"/>
              <a:gd name="connsiteY9" fmla="*/ 96253 h 125129"/>
              <a:gd name="connsiteX10" fmla="*/ 1655545 w 1665170"/>
              <a:gd name="connsiteY10" fmla="*/ 115503 h 125129"/>
              <a:gd name="connsiteX11" fmla="*/ 1665170 w 1665170"/>
              <a:gd name="connsiteY11" fmla="*/ 125129 h 12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5170" h="125129">
                <a:moveTo>
                  <a:pt x="0" y="19251"/>
                </a:moveTo>
                <a:cubicBezTo>
                  <a:pt x="84590" y="36169"/>
                  <a:pt x="13377" y="16315"/>
                  <a:pt x="96252" y="57752"/>
                </a:cubicBezTo>
                <a:cubicBezTo>
                  <a:pt x="155478" y="87365"/>
                  <a:pt x="168450" y="88004"/>
                  <a:pt x="231006" y="105878"/>
                </a:cubicBezTo>
                <a:lnTo>
                  <a:pt x="423511" y="38501"/>
                </a:lnTo>
                <a:cubicBezTo>
                  <a:pt x="513227" y="8596"/>
                  <a:pt x="465899" y="35911"/>
                  <a:pt x="519764" y="0"/>
                </a:cubicBezTo>
                <a:cubicBezTo>
                  <a:pt x="596766" y="16042"/>
                  <a:pt x="674463" y="29049"/>
                  <a:pt x="750770" y="48126"/>
                </a:cubicBezTo>
                <a:cubicBezTo>
                  <a:pt x="777364" y="54775"/>
                  <a:pt x="801285" y="69939"/>
                  <a:pt x="827772" y="77002"/>
                </a:cubicBezTo>
                <a:cubicBezTo>
                  <a:pt x="849693" y="82848"/>
                  <a:pt x="872807" y="82684"/>
                  <a:pt x="895149" y="86627"/>
                </a:cubicBezTo>
                <a:cubicBezTo>
                  <a:pt x="927371" y="92313"/>
                  <a:pt x="959318" y="99461"/>
                  <a:pt x="991402" y="105878"/>
                </a:cubicBezTo>
                <a:lnTo>
                  <a:pt x="1520791" y="96253"/>
                </a:lnTo>
                <a:cubicBezTo>
                  <a:pt x="1542915" y="96253"/>
                  <a:pt x="1619921" y="97690"/>
                  <a:pt x="1655545" y="115503"/>
                </a:cubicBezTo>
                <a:cubicBezTo>
                  <a:pt x="1659603" y="117532"/>
                  <a:pt x="1661962" y="121920"/>
                  <a:pt x="1665170" y="125129"/>
                </a:cubicBezTo>
              </a:path>
            </a:pathLst>
          </a:cu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209">
            <a:extLst>
              <a:ext uri="{FF2B5EF4-FFF2-40B4-BE49-F238E27FC236}">
                <a16:creationId xmlns:a16="http://schemas.microsoft.com/office/drawing/2014/main" id="{04BF3626-D367-755A-3D4F-56BE8EE052F6}"/>
              </a:ext>
            </a:extLst>
          </p:cNvPr>
          <p:cNvSpPr txBox="1"/>
          <p:nvPr/>
        </p:nvSpPr>
        <p:spPr>
          <a:xfrm>
            <a:off x="10079129" y="1808984"/>
            <a:ext cx="1576072" cy="369332"/>
          </a:xfrm>
          <a:prstGeom prst="rect">
            <a:avLst/>
          </a:prstGeom>
          <a:noFill/>
        </p:spPr>
        <p:txBody>
          <a:bodyPr wrap="none" rtlCol="0">
            <a:spAutoFit/>
          </a:bodyPr>
          <a:lstStyle/>
          <a:p>
            <a:r>
              <a:rPr lang="en-US" altLang="zh-CN" b="1" dirty="0">
                <a:solidFill>
                  <a:srgbClr val="00B0F0"/>
                </a:solidFill>
              </a:rPr>
              <a:t>Safe Envelope</a:t>
            </a:r>
            <a:endParaRPr lang="zh-CN" altLang="en-US" b="1" dirty="0">
              <a:solidFill>
                <a:srgbClr val="00B0F0"/>
              </a:solidFill>
            </a:endParaRPr>
          </a:p>
        </p:txBody>
      </p:sp>
      <p:sp>
        <p:nvSpPr>
          <p:cNvPr id="211" name="文本框 210">
            <a:extLst>
              <a:ext uri="{FF2B5EF4-FFF2-40B4-BE49-F238E27FC236}">
                <a16:creationId xmlns:a16="http://schemas.microsoft.com/office/drawing/2014/main" id="{676B9A45-2077-A570-562E-4530A052AB58}"/>
              </a:ext>
            </a:extLst>
          </p:cNvPr>
          <p:cNvSpPr txBox="1"/>
          <p:nvPr/>
        </p:nvSpPr>
        <p:spPr>
          <a:xfrm>
            <a:off x="10107883" y="3280355"/>
            <a:ext cx="1576072" cy="369332"/>
          </a:xfrm>
          <a:prstGeom prst="rect">
            <a:avLst/>
          </a:prstGeom>
          <a:noFill/>
        </p:spPr>
        <p:txBody>
          <a:bodyPr wrap="none" rtlCol="0">
            <a:spAutoFit/>
          </a:bodyPr>
          <a:lstStyle/>
          <a:p>
            <a:r>
              <a:rPr lang="en-US" altLang="zh-CN" b="1" dirty="0">
                <a:solidFill>
                  <a:srgbClr val="46B1E1"/>
                </a:solidFill>
              </a:rPr>
              <a:t>Safe Envelope</a:t>
            </a:r>
            <a:endParaRPr lang="zh-CN" altLang="en-US" b="1" dirty="0">
              <a:solidFill>
                <a:srgbClr val="46B1E1"/>
              </a:solidFill>
            </a:endParaRPr>
          </a:p>
        </p:txBody>
      </p:sp>
      <p:sp>
        <p:nvSpPr>
          <p:cNvPr id="212" name="文本框 211">
            <a:extLst>
              <a:ext uri="{FF2B5EF4-FFF2-40B4-BE49-F238E27FC236}">
                <a16:creationId xmlns:a16="http://schemas.microsoft.com/office/drawing/2014/main" id="{6859D311-3218-C0D9-E67E-964AC53D5CA7}"/>
              </a:ext>
            </a:extLst>
          </p:cNvPr>
          <p:cNvSpPr txBox="1"/>
          <p:nvPr/>
        </p:nvSpPr>
        <p:spPr>
          <a:xfrm>
            <a:off x="28637" y="5274237"/>
            <a:ext cx="2839239" cy="923330"/>
          </a:xfrm>
          <a:prstGeom prst="rect">
            <a:avLst/>
          </a:prstGeom>
          <a:noFill/>
        </p:spPr>
        <p:txBody>
          <a:bodyPr wrap="none" rtlCol="0">
            <a:spAutoFit/>
          </a:bodyPr>
          <a:lstStyle/>
          <a:p>
            <a:r>
              <a:rPr lang="zh-CN" altLang="en-US" dirty="0"/>
              <a:t>预计</a:t>
            </a:r>
            <a:r>
              <a:rPr lang="en-US" altLang="zh-CN" dirty="0"/>
              <a:t>2</a:t>
            </a:r>
            <a:r>
              <a:rPr lang="zh-CN" altLang="en-US" dirty="0"/>
              <a:t>周内找到可用数据集</a:t>
            </a:r>
            <a:endParaRPr lang="en-US" altLang="zh-CN" dirty="0"/>
          </a:p>
          <a:p>
            <a:r>
              <a:rPr lang="zh-CN" altLang="en-US" dirty="0"/>
              <a:t>请老师给与建议：</a:t>
            </a:r>
            <a:endParaRPr lang="en-US" altLang="zh-CN" dirty="0"/>
          </a:p>
          <a:p>
            <a:r>
              <a:rPr lang="zh-CN" altLang="en-US" b="1" dirty="0"/>
              <a:t>哪些状态</a:t>
            </a:r>
            <a:r>
              <a:rPr lang="zh-CN" altLang="en-US" dirty="0"/>
              <a:t>是值得关注的？</a:t>
            </a:r>
          </a:p>
        </p:txBody>
      </p:sp>
      <p:sp>
        <p:nvSpPr>
          <p:cNvPr id="221" name="文本框 220">
            <a:extLst>
              <a:ext uri="{FF2B5EF4-FFF2-40B4-BE49-F238E27FC236}">
                <a16:creationId xmlns:a16="http://schemas.microsoft.com/office/drawing/2014/main" id="{6DFDABC2-DC8B-DA44-C452-18FD3A7625BB}"/>
              </a:ext>
            </a:extLst>
          </p:cNvPr>
          <p:cNvSpPr txBox="1"/>
          <p:nvPr/>
        </p:nvSpPr>
        <p:spPr>
          <a:xfrm>
            <a:off x="3118142" y="5283862"/>
            <a:ext cx="6336659" cy="923330"/>
          </a:xfrm>
          <a:prstGeom prst="rect">
            <a:avLst/>
          </a:prstGeom>
          <a:noFill/>
        </p:spPr>
        <p:txBody>
          <a:bodyPr wrap="square" rtlCol="0">
            <a:spAutoFit/>
          </a:bodyPr>
          <a:lstStyle/>
          <a:p>
            <a:r>
              <a:rPr lang="zh-CN" altLang="en-US" dirty="0"/>
              <a:t>使用某种算法或框架，产出合理的安全状态集，预计</a:t>
            </a:r>
            <a:r>
              <a:rPr lang="en-US" altLang="zh-CN" dirty="0"/>
              <a:t>4~6</a:t>
            </a:r>
            <a:r>
              <a:rPr lang="zh-CN" altLang="en-US" dirty="0"/>
              <a:t>周</a:t>
            </a:r>
            <a:endParaRPr lang="en-US" altLang="zh-CN" dirty="0"/>
          </a:p>
          <a:p>
            <a:r>
              <a:rPr lang="zh-CN" altLang="en-US" dirty="0"/>
              <a:t>请老师给予建议：</a:t>
            </a:r>
            <a:r>
              <a:rPr lang="zh-CN" altLang="en-US" b="1" dirty="0"/>
              <a:t>哪个方向</a:t>
            </a:r>
            <a:r>
              <a:rPr lang="zh-CN" altLang="en-US" dirty="0"/>
              <a:t>合理？</a:t>
            </a:r>
            <a:r>
              <a:rPr lang="en-US" altLang="zh-CN" dirty="0"/>
              <a:t>Pre-train </a:t>
            </a:r>
            <a:r>
              <a:rPr lang="zh-CN" altLang="en-US" dirty="0"/>
              <a:t>还是在连续时空内的框架或者其他？</a:t>
            </a:r>
          </a:p>
        </p:txBody>
      </p:sp>
      <p:sp>
        <p:nvSpPr>
          <p:cNvPr id="222" name="文本框 221">
            <a:extLst>
              <a:ext uri="{FF2B5EF4-FFF2-40B4-BE49-F238E27FC236}">
                <a16:creationId xmlns:a16="http://schemas.microsoft.com/office/drawing/2014/main" id="{33113D08-709C-57FD-65E8-0B3B4EF126F4}"/>
              </a:ext>
            </a:extLst>
          </p:cNvPr>
          <p:cNvSpPr txBox="1"/>
          <p:nvPr/>
        </p:nvSpPr>
        <p:spPr>
          <a:xfrm>
            <a:off x="9588022" y="5183372"/>
            <a:ext cx="2575341" cy="923330"/>
          </a:xfrm>
          <a:prstGeom prst="rect">
            <a:avLst/>
          </a:prstGeom>
          <a:noFill/>
        </p:spPr>
        <p:txBody>
          <a:bodyPr wrap="square" rtlCol="0">
            <a:spAutoFit/>
          </a:bodyPr>
          <a:lstStyle/>
          <a:p>
            <a:r>
              <a:rPr lang="zh-CN" altLang="en-US" dirty="0"/>
              <a:t>算法部署到仿真环境中，进行效果验证，预计</a:t>
            </a:r>
            <a:r>
              <a:rPr lang="en-US" altLang="zh-CN" dirty="0"/>
              <a:t>4~6</a:t>
            </a:r>
            <a:r>
              <a:rPr lang="zh-CN" altLang="en-US" dirty="0"/>
              <a:t>周。</a:t>
            </a:r>
          </a:p>
        </p:txBody>
      </p:sp>
      <p:cxnSp>
        <p:nvCxnSpPr>
          <p:cNvPr id="223" name="直接连接符 222">
            <a:extLst>
              <a:ext uri="{FF2B5EF4-FFF2-40B4-BE49-F238E27FC236}">
                <a16:creationId xmlns:a16="http://schemas.microsoft.com/office/drawing/2014/main" id="{1CB17F2F-B36C-01CF-E269-E6FB7F94E895}"/>
              </a:ext>
            </a:extLst>
          </p:cNvPr>
          <p:cNvCxnSpPr>
            <a:cxnSpLocks/>
          </p:cNvCxnSpPr>
          <p:nvPr/>
        </p:nvCxnSpPr>
        <p:spPr>
          <a:xfrm flipV="1">
            <a:off x="3034920" y="5093110"/>
            <a:ext cx="20340" cy="1754477"/>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26" name="直接连接符 225">
            <a:extLst>
              <a:ext uri="{FF2B5EF4-FFF2-40B4-BE49-F238E27FC236}">
                <a16:creationId xmlns:a16="http://schemas.microsoft.com/office/drawing/2014/main" id="{F7AC1362-B239-D0E5-02CC-361DAFF8A3D4}"/>
              </a:ext>
            </a:extLst>
          </p:cNvPr>
          <p:cNvCxnSpPr>
            <a:cxnSpLocks/>
          </p:cNvCxnSpPr>
          <p:nvPr/>
        </p:nvCxnSpPr>
        <p:spPr>
          <a:xfrm flipV="1">
            <a:off x="9517683" y="5022242"/>
            <a:ext cx="0" cy="1863530"/>
          </a:xfrm>
          <a:prstGeom prst="line">
            <a:avLst/>
          </a:prstGeom>
          <a:ln w="381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520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42D0B-A0A5-A1BF-534F-2970E34B2F81}"/>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04DB0943-9538-7522-01AF-95C4DC2B98FE}"/>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sp>
        <p:nvSpPr>
          <p:cNvPr id="6" name="文本框 5">
            <a:extLst>
              <a:ext uri="{FF2B5EF4-FFF2-40B4-BE49-F238E27FC236}">
                <a16:creationId xmlns:a16="http://schemas.microsoft.com/office/drawing/2014/main" id="{B2C74EA2-3E2F-9DB1-6EAE-0EDCF6760639}"/>
              </a:ext>
            </a:extLst>
          </p:cNvPr>
          <p:cNvSpPr txBox="1"/>
          <p:nvPr/>
        </p:nvSpPr>
        <p:spPr>
          <a:xfrm>
            <a:off x="132080" y="1037899"/>
            <a:ext cx="11663680" cy="369332"/>
          </a:xfrm>
          <a:prstGeom prst="rect">
            <a:avLst/>
          </a:prstGeom>
          <a:noFill/>
        </p:spPr>
        <p:txBody>
          <a:bodyPr wrap="square">
            <a:spAutoFit/>
          </a:bodyPr>
          <a:lstStyle/>
          <a:p>
            <a:r>
              <a:rPr lang="zh-CN" altLang="en-US" dirty="0">
                <a:hlinkClick r:id="rId3"/>
              </a:rPr>
              <a:t>https://argoverse.github.io/user-guide/argoverse_2.html</a:t>
            </a:r>
            <a:r>
              <a:rPr lang="zh-CN" altLang="en-US" dirty="0"/>
              <a:t> 此为数据库文档，基本的入门问题均可在此文档中找到答案</a:t>
            </a:r>
          </a:p>
        </p:txBody>
      </p:sp>
      <p:sp>
        <p:nvSpPr>
          <p:cNvPr id="7" name="文本框 6">
            <a:extLst>
              <a:ext uri="{FF2B5EF4-FFF2-40B4-BE49-F238E27FC236}">
                <a16:creationId xmlns:a16="http://schemas.microsoft.com/office/drawing/2014/main" id="{C55EA463-D4C7-7246-D505-D1BE347DA75C}"/>
              </a:ext>
            </a:extLst>
          </p:cNvPr>
          <p:cNvSpPr txBox="1"/>
          <p:nvPr/>
        </p:nvSpPr>
        <p:spPr>
          <a:xfrm>
            <a:off x="132080" y="1320800"/>
            <a:ext cx="4782078" cy="646331"/>
          </a:xfrm>
          <a:prstGeom prst="rect">
            <a:avLst/>
          </a:prstGeom>
          <a:noFill/>
        </p:spPr>
        <p:txBody>
          <a:bodyPr wrap="none" rtlCol="0">
            <a:spAutoFit/>
          </a:bodyPr>
          <a:lstStyle/>
          <a:p>
            <a:r>
              <a:rPr lang="en-US" altLang="zh-CN" b="1" dirty="0"/>
              <a:t>Step 1</a:t>
            </a:r>
            <a:r>
              <a:rPr lang="zh-CN" altLang="en-US" b="1" dirty="0"/>
              <a:t>：获取包管理工具，推荐使用</a:t>
            </a:r>
            <a:r>
              <a:rPr lang="en-US" altLang="zh-CN" b="1" dirty="0" err="1"/>
              <a:t>Miniforge</a:t>
            </a:r>
            <a:endParaRPr lang="en-US" altLang="zh-CN" b="1" dirty="0"/>
          </a:p>
          <a:p>
            <a:endParaRPr lang="zh-CN" altLang="en-US" b="1" dirty="0"/>
          </a:p>
        </p:txBody>
      </p:sp>
      <p:sp>
        <p:nvSpPr>
          <p:cNvPr id="11" name="文本框 10">
            <a:extLst>
              <a:ext uri="{FF2B5EF4-FFF2-40B4-BE49-F238E27FC236}">
                <a16:creationId xmlns:a16="http://schemas.microsoft.com/office/drawing/2014/main" id="{DE6ECDE2-A4F1-240B-3B63-7DD9FDE4C124}"/>
              </a:ext>
            </a:extLst>
          </p:cNvPr>
          <p:cNvSpPr txBox="1"/>
          <p:nvPr/>
        </p:nvSpPr>
        <p:spPr>
          <a:xfrm>
            <a:off x="154041" y="1711830"/>
            <a:ext cx="10686679" cy="430887"/>
          </a:xfrm>
          <a:prstGeom prst="rect">
            <a:avLst/>
          </a:prstGeom>
          <a:solidFill>
            <a:schemeClr val="bg2"/>
          </a:solidFill>
        </p:spPr>
        <p:txBody>
          <a:bodyPr wrap="square">
            <a:spAutoFit/>
          </a:bodyPr>
          <a:lstStyle/>
          <a:p>
            <a:r>
              <a:rPr lang="en-US" altLang="zh-CN" sz="1100" b="0" i="0" dirty="0" err="1">
                <a:solidFill>
                  <a:srgbClr val="000000"/>
                </a:solidFill>
                <a:effectLst/>
                <a:latin typeface="Source Code Pro" panose="020B0509030403020204" pitchFamily="49" charset="0"/>
              </a:rPr>
              <a:t>wget</a:t>
            </a:r>
            <a:r>
              <a:rPr lang="en-US" altLang="zh-CN" sz="1100" b="0" i="0" dirty="0">
                <a:solidFill>
                  <a:srgbClr val="000000"/>
                </a:solidFill>
                <a:effectLst/>
                <a:latin typeface="Source Code Pro" panose="020B0509030403020204" pitchFamily="49" charset="0"/>
              </a:rPr>
              <a:t> -O Miniforge3.sh </a:t>
            </a:r>
            <a:r>
              <a:rPr lang="en-US" altLang="zh-CN" sz="1100" b="0" i="0" dirty="0">
                <a:solidFill>
                  <a:srgbClr val="008200"/>
                </a:solidFill>
                <a:effectLst/>
                <a:latin typeface="Source Code Pro" panose="020B0509030403020204" pitchFamily="49" charset="0"/>
              </a:rPr>
              <a:t>"https://github.com/</a:t>
            </a:r>
            <a:r>
              <a:rPr lang="en-US" altLang="zh-CN" sz="1100" b="0" i="0" dirty="0" err="1">
                <a:solidFill>
                  <a:srgbClr val="008200"/>
                </a:solidFill>
                <a:effectLst/>
                <a:latin typeface="Source Code Pro" panose="020B0509030403020204" pitchFamily="49" charset="0"/>
              </a:rPr>
              <a:t>conda</a:t>
            </a:r>
            <a:r>
              <a:rPr lang="en-US" altLang="zh-CN" sz="1100" b="0" i="0" dirty="0">
                <a:solidFill>
                  <a:srgbClr val="008200"/>
                </a:solidFill>
                <a:effectLst/>
                <a:latin typeface="Source Code Pro" panose="020B0509030403020204" pitchFamily="49" charset="0"/>
              </a:rPr>
              <a:t>-forge/</a:t>
            </a:r>
            <a:r>
              <a:rPr lang="en-US" altLang="zh-CN" sz="1100" b="0" i="0" dirty="0" err="1">
                <a:solidFill>
                  <a:srgbClr val="008200"/>
                </a:solidFill>
                <a:effectLst/>
                <a:latin typeface="Source Code Pro" panose="020B0509030403020204" pitchFamily="49" charset="0"/>
              </a:rPr>
              <a:t>miniforge</a:t>
            </a:r>
            <a:r>
              <a:rPr lang="en-US" altLang="zh-CN" sz="1100" b="0" i="0" dirty="0">
                <a:solidFill>
                  <a:srgbClr val="008200"/>
                </a:solidFill>
                <a:effectLst/>
                <a:latin typeface="Source Code Pro" panose="020B0509030403020204" pitchFamily="49" charset="0"/>
              </a:rPr>
              <a:t>/releases/latest/download/Miniforge3-$(</a:t>
            </a:r>
            <a:r>
              <a:rPr lang="en-US" altLang="zh-CN" sz="1100" b="0" i="0" dirty="0" err="1">
                <a:solidFill>
                  <a:srgbClr val="008200"/>
                </a:solidFill>
                <a:effectLst/>
                <a:latin typeface="Source Code Pro" panose="020B0509030403020204" pitchFamily="49" charset="0"/>
              </a:rPr>
              <a:t>uname</a:t>
            </a:r>
            <a:r>
              <a:rPr lang="en-US" altLang="zh-CN" sz="1100" b="0" i="0" dirty="0">
                <a:solidFill>
                  <a:srgbClr val="008200"/>
                </a:solidFill>
                <a:effectLst/>
                <a:latin typeface="Source Code Pro" panose="020B0509030403020204" pitchFamily="49" charset="0"/>
              </a:rPr>
              <a:t>)-$(</a:t>
            </a:r>
            <a:r>
              <a:rPr lang="en-US" altLang="zh-CN" sz="1100" b="0" i="0" dirty="0" err="1">
                <a:solidFill>
                  <a:srgbClr val="008200"/>
                </a:solidFill>
                <a:effectLst/>
                <a:latin typeface="Source Code Pro" panose="020B0509030403020204" pitchFamily="49" charset="0"/>
              </a:rPr>
              <a:t>uname</a:t>
            </a:r>
            <a:r>
              <a:rPr lang="en-US" altLang="zh-CN" sz="1100" b="0" i="0" dirty="0">
                <a:solidFill>
                  <a:srgbClr val="008200"/>
                </a:solidFill>
                <a:effectLst/>
                <a:latin typeface="Source Code Pro" panose="020B0509030403020204" pitchFamily="49" charset="0"/>
              </a:rPr>
              <a:t> -m).</a:t>
            </a:r>
            <a:r>
              <a:rPr lang="en-US" altLang="zh-CN" sz="1100" b="0" i="0" dirty="0" err="1">
                <a:solidFill>
                  <a:srgbClr val="008200"/>
                </a:solidFill>
                <a:effectLst/>
                <a:latin typeface="Source Code Pro" panose="020B0509030403020204" pitchFamily="49" charset="0"/>
              </a:rPr>
              <a:t>sh</a:t>
            </a:r>
            <a:r>
              <a:rPr lang="en-US" altLang="zh-CN" sz="1100" b="0" i="0" dirty="0">
                <a:solidFill>
                  <a:srgbClr val="008200"/>
                </a:solidFill>
                <a:effectLst/>
                <a:latin typeface="Source Code Pro" panose="020B0509030403020204" pitchFamily="49" charset="0"/>
              </a:rPr>
              <a:t>"</a:t>
            </a:r>
            <a:r>
              <a:rPr lang="en-US" altLang="zh-CN" sz="1100" b="0" i="0" dirty="0">
                <a:solidFill>
                  <a:srgbClr val="000000"/>
                </a:solidFill>
                <a:effectLst/>
                <a:latin typeface="Source Code Pro" panose="020B0509030403020204" pitchFamily="49" charset="0"/>
              </a:rPr>
              <a:t> </a:t>
            </a:r>
          </a:p>
          <a:p>
            <a:r>
              <a:rPr lang="en-US" altLang="zh-CN" sz="1100" b="0" i="0" dirty="0">
                <a:solidFill>
                  <a:srgbClr val="000000"/>
                </a:solidFill>
                <a:effectLst/>
                <a:latin typeface="Source Code Pro" panose="020B0509030403020204" pitchFamily="49" charset="0"/>
              </a:rPr>
              <a:t>bash Miniforge3.sh -bp </a:t>
            </a:r>
            <a:r>
              <a:rPr lang="en-US" altLang="zh-CN" sz="1100" b="0" i="0" dirty="0">
                <a:solidFill>
                  <a:srgbClr val="008200"/>
                </a:solidFill>
                <a:effectLst/>
                <a:latin typeface="Source Code Pro" panose="020B0509030403020204" pitchFamily="49" charset="0"/>
              </a:rPr>
              <a:t>"</a:t>
            </a:r>
            <a:r>
              <a:rPr lang="en-US" altLang="zh-CN" sz="1100" b="0" i="0" dirty="0">
                <a:solidFill>
                  <a:srgbClr val="D70025"/>
                </a:solidFill>
                <a:effectLst/>
                <a:latin typeface="Source Code Pro" panose="020B0509030403020204" pitchFamily="49" charset="0"/>
              </a:rPr>
              <a:t>${HOME}</a:t>
            </a:r>
            <a:r>
              <a:rPr lang="en-US" altLang="zh-CN" sz="1100" b="0" i="0" dirty="0">
                <a:solidFill>
                  <a:srgbClr val="008200"/>
                </a:solidFill>
                <a:effectLst/>
                <a:latin typeface="Source Code Pro" panose="020B0509030403020204" pitchFamily="49" charset="0"/>
              </a:rPr>
              <a:t>/</a:t>
            </a:r>
            <a:r>
              <a:rPr lang="en-US" altLang="zh-CN" sz="1100" b="0" i="0" dirty="0" err="1">
                <a:solidFill>
                  <a:srgbClr val="008200"/>
                </a:solidFill>
                <a:effectLst/>
                <a:latin typeface="Source Code Pro" panose="020B0509030403020204" pitchFamily="49" charset="0"/>
              </a:rPr>
              <a:t>conda</a:t>
            </a:r>
            <a:r>
              <a:rPr lang="en-US" altLang="zh-CN" sz="1100" b="0" i="0" dirty="0">
                <a:solidFill>
                  <a:srgbClr val="008200"/>
                </a:solidFill>
                <a:effectLst/>
                <a:latin typeface="Source Code Pro" panose="020B0509030403020204" pitchFamily="49" charset="0"/>
              </a:rPr>
              <a:t>"</a:t>
            </a:r>
            <a:endParaRPr lang="zh-CN" altLang="en-US" sz="1100" dirty="0"/>
          </a:p>
        </p:txBody>
      </p:sp>
      <p:sp>
        <p:nvSpPr>
          <p:cNvPr id="13" name="文本框 12">
            <a:extLst>
              <a:ext uri="{FF2B5EF4-FFF2-40B4-BE49-F238E27FC236}">
                <a16:creationId xmlns:a16="http://schemas.microsoft.com/office/drawing/2014/main" id="{33CF3FBF-4ED3-7DE2-0310-3FBA47AC11F2}"/>
              </a:ext>
            </a:extLst>
          </p:cNvPr>
          <p:cNvSpPr txBox="1"/>
          <p:nvPr/>
        </p:nvSpPr>
        <p:spPr>
          <a:xfrm>
            <a:off x="132080" y="2142717"/>
            <a:ext cx="3236848" cy="646331"/>
          </a:xfrm>
          <a:prstGeom prst="rect">
            <a:avLst/>
          </a:prstGeom>
          <a:noFill/>
        </p:spPr>
        <p:txBody>
          <a:bodyPr wrap="none" rtlCol="0">
            <a:spAutoFit/>
          </a:bodyPr>
          <a:lstStyle/>
          <a:p>
            <a:r>
              <a:rPr lang="en-US" altLang="zh-CN" b="1" dirty="0"/>
              <a:t>Step 2</a:t>
            </a:r>
            <a:r>
              <a:rPr lang="zh-CN" altLang="en-US" b="1" dirty="0"/>
              <a:t>：获取 </a:t>
            </a:r>
            <a:r>
              <a:rPr lang="en-US" altLang="zh-CN" b="1" dirty="0"/>
              <a:t>Argoverse 2 </a:t>
            </a:r>
            <a:r>
              <a:rPr lang="zh-CN" altLang="en-US" b="1" dirty="0"/>
              <a:t>仓库</a:t>
            </a:r>
            <a:endParaRPr lang="en-US" altLang="zh-CN" b="1" dirty="0"/>
          </a:p>
          <a:p>
            <a:endParaRPr lang="zh-CN" altLang="en-US" b="1" dirty="0"/>
          </a:p>
        </p:txBody>
      </p:sp>
      <p:sp>
        <p:nvSpPr>
          <p:cNvPr id="16" name="文本框 15">
            <a:extLst>
              <a:ext uri="{FF2B5EF4-FFF2-40B4-BE49-F238E27FC236}">
                <a16:creationId xmlns:a16="http://schemas.microsoft.com/office/drawing/2014/main" id="{5A5FBFBE-4F2C-4561-4A9F-84839E565344}"/>
              </a:ext>
            </a:extLst>
          </p:cNvPr>
          <p:cNvSpPr txBox="1"/>
          <p:nvPr/>
        </p:nvSpPr>
        <p:spPr>
          <a:xfrm>
            <a:off x="154041" y="2573604"/>
            <a:ext cx="10686679" cy="261610"/>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zh-CN" sz="1100" dirty="0">
                <a:solidFill>
                  <a:srgbClr val="000000"/>
                </a:solidFill>
                <a:latin typeface="Source Code Pro" panose="020B0509030403020204" pitchFamily="49" charset="0"/>
              </a:rPr>
              <a:t>git </a:t>
            </a:r>
            <a:r>
              <a:rPr lang="zh-CN" altLang="zh-CN" sz="1100" dirty="0">
                <a:solidFill>
                  <a:schemeClr val="accent2"/>
                </a:solidFill>
                <a:latin typeface="Source Code Pro" panose="020B0509030403020204" pitchFamily="49" charset="0"/>
              </a:rPr>
              <a:t>clone</a:t>
            </a:r>
            <a:r>
              <a:rPr lang="zh-CN" altLang="zh-CN" sz="1100" dirty="0">
                <a:solidFill>
                  <a:srgbClr val="000000"/>
                </a:solidFill>
                <a:latin typeface="Source Code Pro" panose="020B0509030403020204" pitchFamily="49" charset="0"/>
              </a:rPr>
              <a:t> https://github.com/argoverse/av2-api.git </a:t>
            </a:r>
          </a:p>
        </p:txBody>
      </p:sp>
      <p:sp>
        <p:nvSpPr>
          <p:cNvPr id="36" name="Rectangle 2">
            <a:extLst>
              <a:ext uri="{FF2B5EF4-FFF2-40B4-BE49-F238E27FC236}">
                <a16:creationId xmlns:a16="http://schemas.microsoft.com/office/drawing/2014/main" id="{1E6126C9-319A-6261-11B8-2B763B867C32}"/>
              </a:ext>
            </a:extLst>
          </p:cNvPr>
          <p:cNvSpPr>
            <a:spLocks noChangeArrowheads="1"/>
          </p:cNvSpPr>
          <p:nvPr/>
        </p:nvSpPr>
        <p:spPr bwMode="auto">
          <a:xfrm>
            <a:off x="0" y="-48399"/>
            <a:ext cx="65" cy="553998"/>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7" name="文本框 36">
            <a:extLst>
              <a:ext uri="{FF2B5EF4-FFF2-40B4-BE49-F238E27FC236}">
                <a16:creationId xmlns:a16="http://schemas.microsoft.com/office/drawing/2014/main" id="{41CE1765-FCA4-2E49-8C70-9042E95A248D}"/>
              </a:ext>
            </a:extLst>
          </p:cNvPr>
          <p:cNvSpPr txBox="1"/>
          <p:nvPr/>
        </p:nvSpPr>
        <p:spPr>
          <a:xfrm>
            <a:off x="132080" y="2896769"/>
            <a:ext cx="5211683" cy="646331"/>
          </a:xfrm>
          <a:prstGeom prst="rect">
            <a:avLst/>
          </a:prstGeom>
          <a:noFill/>
        </p:spPr>
        <p:txBody>
          <a:bodyPr wrap="none" rtlCol="0">
            <a:spAutoFit/>
          </a:bodyPr>
          <a:lstStyle/>
          <a:p>
            <a:r>
              <a:rPr lang="en-US" altLang="zh-CN" b="1" dirty="0"/>
              <a:t>Step 3</a:t>
            </a:r>
            <a:r>
              <a:rPr lang="zh-CN" altLang="en-US" b="1" dirty="0"/>
              <a:t>：直接运行该仓库下的 </a:t>
            </a:r>
            <a:r>
              <a:rPr lang="en-US" altLang="zh-CN" b="1" dirty="0"/>
              <a:t>conda/install.sh </a:t>
            </a:r>
            <a:r>
              <a:rPr lang="zh-CN" altLang="en-US" b="1" dirty="0"/>
              <a:t>即可</a:t>
            </a:r>
            <a:endParaRPr lang="en-US" altLang="zh-CN" b="1" dirty="0"/>
          </a:p>
          <a:p>
            <a:endParaRPr lang="zh-CN" altLang="en-US" b="1" dirty="0"/>
          </a:p>
        </p:txBody>
      </p:sp>
      <p:sp>
        <p:nvSpPr>
          <p:cNvPr id="38" name="文本框 37">
            <a:extLst>
              <a:ext uri="{FF2B5EF4-FFF2-40B4-BE49-F238E27FC236}">
                <a16:creationId xmlns:a16="http://schemas.microsoft.com/office/drawing/2014/main" id="{B2F084EA-4933-A3C3-C9CE-3A521B5E0F94}"/>
              </a:ext>
            </a:extLst>
          </p:cNvPr>
          <p:cNvSpPr txBox="1"/>
          <p:nvPr/>
        </p:nvSpPr>
        <p:spPr>
          <a:xfrm>
            <a:off x="154041" y="3343045"/>
            <a:ext cx="10686679" cy="646331"/>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200" dirty="0">
                <a:solidFill>
                  <a:srgbClr val="000000"/>
                </a:solidFill>
                <a:latin typeface="Source Code Pro" panose="020B0509030403020204" pitchFamily="49" charset="0"/>
              </a:rPr>
              <a:t>该过程耗时可能在</a:t>
            </a:r>
            <a:r>
              <a:rPr lang="en-US" altLang="zh-CN" sz="1200" dirty="0">
                <a:solidFill>
                  <a:srgbClr val="000000"/>
                </a:solidFill>
                <a:latin typeface="Source Code Pro" panose="020B0509030403020204" pitchFamily="49" charset="0"/>
              </a:rPr>
              <a:t>1</a:t>
            </a:r>
            <a:r>
              <a:rPr lang="zh-CN" altLang="en-US" sz="1200" dirty="0">
                <a:solidFill>
                  <a:srgbClr val="000000"/>
                </a:solidFill>
                <a:latin typeface="Source Code Pro" panose="020B0509030403020204" pitchFamily="49" charset="0"/>
              </a:rPr>
              <a:t>个小时左右，如果</a:t>
            </a:r>
            <a:r>
              <a:rPr lang="zh-CN" altLang="en-US" sz="1200" b="1" dirty="0">
                <a:solidFill>
                  <a:srgbClr val="000000"/>
                </a:solidFill>
                <a:latin typeface="Source Code Pro" panose="020B0509030403020204" pitchFamily="49" charset="0"/>
              </a:rPr>
              <a:t>中途失败的话请重新安装。</a:t>
            </a:r>
            <a:r>
              <a:rPr lang="zh-CN" altLang="en-US" sz="1200" dirty="0">
                <a:solidFill>
                  <a:srgbClr val="000000"/>
                </a:solidFill>
                <a:latin typeface="Source Code Pro" panose="020B0509030403020204" pitchFamily="49" charset="0"/>
              </a:rPr>
              <a:t>失败几乎是网络的问题，安装脚本本身没问题，失败的话请删除已创建好的环境重新安装。</a:t>
            </a:r>
            <a:endParaRPr lang="en-US" altLang="zh-CN" sz="1200" dirty="0">
              <a:solidFill>
                <a:srgbClr val="000000"/>
              </a:solidFill>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200" dirty="0">
                <a:solidFill>
                  <a:srgbClr val="000000"/>
                </a:solidFill>
                <a:latin typeface="Source Code Pro" panose="020B0509030403020204" pitchFamily="49" charset="0"/>
              </a:rPr>
              <a:t>该过程成功后，在包管理工具下会有一个名为 </a:t>
            </a:r>
            <a:r>
              <a:rPr lang="en-US" altLang="zh-CN" sz="1200" dirty="0">
                <a:solidFill>
                  <a:srgbClr val="000000"/>
                </a:solidFill>
                <a:latin typeface="Source Code Pro" panose="020B0509030403020204" pitchFamily="49" charset="0"/>
              </a:rPr>
              <a:t>av2 </a:t>
            </a:r>
            <a:r>
              <a:rPr lang="zh-CN" altLang="en-US" sz="1200" dirty="0">
                <a:solidFill>
                  <a:srgbClr val="000000"/>
                </a:solidFill>
                <a:latin typeface="Source Code Pro" panose="020B0509030403020204" pitchFamily="49" charset="0"/>
              </a:rPr>
              <a:t>的环境，使用</a:t>
            </a:r>
            <a:r>
              <a:rPr lang="zh-CN" altLang="en-US" sz="1200" b="1" dirty="0">
                <a:solidFill>
                  <a:srgbClr val="000000"/>
                </a:solidFill>
                <a:latin typeface="Source Code Pro" panose="020B0509030403020204" pitchFamily="49" charset="0"/>
              </a:rPr>
              <a:t>该环境的 </a:t>
            </a:r>
            <a:r>
              <a:rPr lang="en-US" altLang="zh-CN" sz="1200" b="1" dirty="0">
                <a:solidFill>
                  <a:srgbClr val="000000"/>
                </a:solidFill>
                <a:latin typeface="Source Code Pro" panose="020B0509030403020204" pitchFamily="49" charset="0"/>
              </a:rPr>
              <a:t>python </a:t>
            </a:r>
            <a:r>
              <a:rPr lang="zh-CN" altLang="en-US" sz="1200" b="1" dirty="0">
                <a:solidFill>
                  <a:srgbClr val="000000"/>
                </a:solidFill>
                <a:latin typeface="Source Code Pro" panose="020B0509030403020204" pitchFamily="49" charset="0"/>
              </a:rPr>
              <a:t>解释器即可调用 </a:t>
            </a:r>
            <a:r>
              <a:rPr lang="en-US" altLang="zh-CN" sz="1200" b="1" dirty="0">
                <a:solidFill>
                  <a:srgbClr val="000000"/>
                </a:solidFill>
                <a:latin typeface="Source Code Pro" panose="020B0509030403020204" pitchFamily="49" charset="0"/>
              </a:rPr>
              <a:t>av2 </a:t>
            </a:r>
            <a:r>
              <a:rPr lang="zh-CN" altLang="en-US" sz="1200" b="1" dirty="0">
                <a:solidFill>
                  <a:srgbClr val="000000"/>
                </a:solidFill>
                <a:latin typeface="Source Code Pro" panose="020B0509030403020204" pitchFamily="49" charset="0"/>
              </a:rPr>
              <a:t>的相关组件</a:t>
            </a:r>
            <a:endParaRPr lang="en-US" altLang="zh-CN" sz="1200" b="1" dirty="0">
              <a:solidFill>
                <a:srgbClr val="000000"/>
              </a:solidFill>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200" dirty="0">
                <a:solidFill>
                  <a:srgbClr val="000000"/>
                </a:solidFill>
                <a:latin typeface="Source Code Pro" panose="020B0509030403020204" pitchFamily="49" charset="0"/>
              </a:rPr>
              <a:t>只要你在对应解释器的环境下打开任何一个相关代码，其中的组件是可以正常识别的，就证明你的安装是成功的（如下图）</a:t>
            </a:r>
            <a:endParaRPr lang="zh-CN" altLang="zh-CN" sz="1200" dirty="0">
              <a:solidFill>
                <a:srgbClr val="000000"/>
              </a:solidFill>
              <a:latin typeface="Source Code Pro" panose="020B0509030403020204" pitchFamily="49" charset="0"/>
            </a:endParaRPr>
          </a:p>
        </p:txBody>
      </p:sp>
      <p:pic>
        <p:nvPicPr>
          <p:cNvPr id="42" name="图片 41">
            <a:extLst>
              <a:ext uri="{FF2B5EF4-FFF2-40B4-BE49-F238E27FC236}">
                <a16:creationId xmlns:a16="http://schemas.microsoft.com/office/drawing/2014/main" id="{97357C0A-CA53-B0F6-EADB-322F14DE8C7D}"/>
              </a:ext>
            </a:extLst>
          </p:cNvPr>
          <p:cNvPicPr>
            <a:picLocks noChangeAspect="1"/>
          </p:cNvPicPr>
          <p:nvPr/>
        </p:nvPicPr>
        <p:blipFill>
          <a:blip r:embed="rId4"/>
          <a:stretch>
            <a:fillRect/>
          </a:stretch>
        </p:blipFill>
        <p:spPr>
          <a:xfrm>
            <a:off x="154041" y="4133619"/>
            <a:ext cx="8136056" cy="2683742"/>
          </a:xfrm>
          <a:prstGeom prst="rect">
            <a:avLst/>
          </a:prstGeom>
        </p:spPr>
      </p:pic>
      <p:sp>
        <p:nvSpPr>
          <p:cNvPr id="43" name="矩形 42">
            <a:extLst>
              <a:ext uri="{FF2B5EF4-FFF2-40B4-BE49-F238E27FC236}">
                <a16:creationId xmlns:a16="http://schemas.microsoft.com/office/drawing/2014/main" id="{02DB634B-42B3-C40C-8954-1471FD641F82}"/>
              </a:ext>
            </a:extLst>
          </p:cNvPr>
          <p:cNvSpPr/>
          <p:nvPr/>
        </p:nvSpPr>
        <p:spPr>
          <a:xfrm>
            <a:off x="7006983" y="6614160"/>
            <a:ext cx="999097" cy="20320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1F5433E-970B-6A6C-2301-7116730C61D8}"/>
              </a:ext>
            </a:extLst>
          </p:cNvPr>
          <p:cNvSpPr/>
          <p:nvPr/>
        </p:nvSpPr>
        <p:spPr>
          <a:xfrm>
            <a:off x="979521" y="4271901"/>
            <a:ext cx="3815999" cy="14769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E9F0A616-F53F-CFCA-509E-89BE32EF470A}"/>
              </a:ext>
            </a:extLst>
          </p:cNvPr>
          <p:cNvSpPr txBox="1"/>
          <p:nvPr/>
        </p:nvSpPr>
        <p:spPr>
          <a:xfrm flipH="1">
            <a:off x="6609079" y="6244828"/>
            <a:ext cx="1681018" cy="369332"/>
          </a:xfrm>
          <a:prstGeom prst="rect">
            <a:avLst/>
          </a:prstGeom>
          <a:noFill/>
        </p:spPr>
        <p:txBody>
          <a:bodyPr wrap="square" rtlCol="0">
            <a:spAutoFit/>
          </a:bodyPr>
          <a:lstStyle/>
          <a:p>
            <a:r>
              <a:rPr lang="zh-CN" altLang="en-US" dirty="0">
                <a:solidFill>
                  <a:srgbClr val="FF0000"/>
                </a:solidFill>
              </a:rPr>
              <a:t>存在 </a:t>
            </a:r>
            <a:r>
              <a:rPr lang="en-US" altLang="zh-CN" dirty="0">
                <a:solidFill>
                  <a:srgbClr val="FF0000"/>
                </a:solidFill>
              </a:rPr>
              <a:t>av 2 </a:t>
            </a:r>
            <a:r>
              <a:rPr lang="zh-CN" altLang="en-US" dirty="0">
                <a:solidFill>
                  <a:srgbClr val="FF0000"/>
                </a:solidFill>
              </a:rPr>
              <a:t>环境</a:t>
            </a:r>
          </a:p>
        </p:txBody>
      </p:sp>
      <p:sp>
        <p:nvSpPr>
          <p:cNvPr id="46" name="文本框 45">
            <a:extLst>
              <a:ext uri="{FF2B5EF4-FFF2-40B4-BE49-F238E27FC236}">
                <a16:creationId xmlns:a16="http://schemas.microsoft.com/office/drawing/2014/main" id="{35B96D36-D598-25B6-3606-C6F3C73CCE7D}"/>
              </a:ext>
            </a:extLst>
          </p:cNvPr>
          <p:cNvSpPr txBox="1"/>
          <p:nvPr/>
        </p:nvSpPr>
        <p:spPr>
          <a:xfrm flipH="1">
            <a:off x="3381560" y="4419600"/>
            <a:ext cx="2013400" cy="369332"/>
          </a:xfrm>
          <a:prstGeom prst="rect">
            <a:avLst/>
          </a:prstGeom>
          <a:noFill/>
        </p:spPr>
        <p:txBody>
          <a:bodyPr wrap="square" rtlCol="0">
            <a:spAutoFit/>
          </a:bodyPr>
          <a:lstStyle/>
          <a:p>
            <a:r>
              <a:rPr lang="en-US" altLang="zh-CN" dirty="0">
                <a:solidFill>
                  <a:schemeClr val="accent6">
                    <a:lumMod val="60000"/>
                    <a:lumOff val="40000"/>
                  </a:schemeClr>
                </a:solidFill>
              </a:rPr>
              <a:t>av 2 </a:t>
            </a:r>
            <a:r>
              <a:rPr lang="zh-CN" altLang="en-US" dirty="0">
                <a:solidFill>
                  <a:schemeClr val="accent6">
                    <a:lumMod val="60000"/>
                    <a:lumOff val="40000"/>
                  </a:schemeClr>
                </a:solidFill>
              </a:rPr>
              <a:t>组件正常导入</a:t>
            </a:r>
          </a:p>
        </p:txBody>
      </p:sp>
      <p:sp>
        <p:nvSpPr>
          <p:cNvPr id="47" name="文本框 46">
            <a:extLst>
              <a:ext uri="{FF2B5EF4-FFF2-40B4-BE49-F238E27FC236}">
                <a16:creationId xmlns:a16="http://schemas.microsoft.com/office/drawing/2014/main" id="{79F2A7A2-0390-E1EA-C38F-F9322F10D8D3}"/>
              </a:ext>
            </a:extLst>
          </p:cNvPr>
          <p:cNvSpPr txBox="1"/>
          <p:nvPr/>
        </p:nvSpPr>
        <p:spPr>
          <a:xfrm>
            <a:off x="132080" y="614707"/>
            <a:ext cx="4833439" cy="369332"/>
          </a:xfrm>
          <a:prstGeom prst="rect">
            <a:avLst/>
          </a:prstGeom>
          <a:noFill/>
        </p:spPr>
        <p:txBody>
          <a:bodyPr wrap="none" rtlCol="0">
            <a:spAutoFit/>
          </a:bodyPr>
          <a:lstStyle/>
          <a:p>
            <a:r>
              <a:rPr lang="en-US" altLang="zh-CN" b="1" dirty="0"/>
              <a:t>0. </a:t>
            </a:r>
            <a:r>
              <a:rPr lang="zh-CN" altLang="en-US" b="1" dirty="0"/>
              <a:t>安装 </a:t>
            </a:r>
            <a:r>
              <a:rPr lang="en-US" altLang="zh-CN" b="1" dirty="0"/>
              <a:t>Argoverse 2 </a:t>
            </a:r>
            <a:r>
              <a:rPr lang="zh-CN" altLang="en-US" b="1" dirty="0"/>
              <a:t>数据集环境，下载</a:t>
            </a:r>
            <a:r>
              <a:rPr lang="en-US" altLang="zh-CN" b="1" dirty="0"/>
              <a:t>MF</a:t>
            </a:r>
            <a:r>
              <a:rPr lang="zh-CN" altLang="en-US" b="1" dirty="0"/>
              <a:t>模块</a:t>
            </a:r>
            <a:endParaRPr lang="en-US" altLang="zh-CN" b="1" dirty="0"/>
          </a:p>
        </p:txBody>
      </p:sp>
    </p:spTree>
    <p:extLst>
      <p:ext uri="{BB962C8B-B14F-4D97-AF65-F5344CB8AC3E}">
        <p14:creationId xmlns:p14="http://schemas.microsoft.com/office/powerpoint/2010/main" val="45260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6076E-D46D-AAC0-B113-A6B7C7C124DB}"/>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59D6DF29-60B3-1BE2-6346-AAB882915150}"/>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sp>
        <p:nvSpPr>
          <p:cNvPr id="6" name="文本框 5">
            <a:extLst>
              <a:ext uri="{FF2B5EF4-FFF2-40B4-BE49-F238E27FC236}">
                <a16:creationId xmlns:a16="http://schemas.microsoft.com/office/drawing/2014/main" id="{EB424A8E-90E8-C3C4-2C3E-9C02492E667D}"/>
              </a:ext>
            </a:extLst>
          </p:cNvPr>
          <p:cNvSpPr txBox="1"/>
          <p:nvPr/>
        </p:nvSpPr>
        <p:spPr>
          <a:xfrm>
            <a:off x="132080" y="1037899"/>
            <a:ext cx="11663680" cy="369332"/>
          </a:xfrm>
          <a:prstGeom prst="rect">
            <a:avLst/>
          </a:prstGeom>
          <a:noFill/>
        </p:spPr>
        <p:txBody>
          <a:bodyPr wrap="square">
            <a:spAutoFit/>
          </a:bodyPr>
          <a:lstStyle/>
          <a:p>
            <a:r>
              <a:rPr lang="zh-CN" altLang="en-US" dirty="0">
                <a:hlinkClick r:id="rId3"/>
              </a:rPr>
              <a:t>https://argoverse.github.io/user-guide/argoverse_2.html</a:t>
            </a:r>
            <a:r>
              <a:rPr lang="zh-CN" altLang="en-US" dirty="0"/>
              <a:t> 此为数据库文档，基本的入门问题均可在此文档中找到答案</a:t>
            </a:r>
          </a:p>
        </p:txBody>
      </p:sp>
      <p:sp>
        <p:nvSpPr>
          <p:cNvPr id="7" name="文本框 6">
            <a:extLst>
              <a:ext uri="{FF2B5EF4-FFF2-40B4-BE49-F238E27FC236}">
                <a16:creationId xmlns:a16="http://schemas.microsoft.com/office/drawing/2014/main" id="{31755445-3D4C-EC59-7149-0199280BC5E4}"/>
              </a:ext>
            </a:extLst>
          </p:cNvPr>
          <p:cNvSpPr txBox="1"/>
          <p:nvPr/>
        </p:nvSpPr>
        <p:spPr>
          <a:xfrm>
            <a:off x="132080" y="1320800"/>
            <a:ext cx="4249881" cy="646331"/>
          </a:xfrm>
          <a:prstGeom prst="rect">
            <a:avLst/>
          </a:prstGeom>
          <a:noFill/>
        </p:spPr>
        <p:txBody>
          <a:bodyPr wrap="none" rtlCol="0">
            <a:spAutoFit/>
          </a:bodyPr>
          <a:lstStyle/>
          <a:p>
            <a:r>
              <a:rPr lang="en-US" altLang="zh-CN" b="1" dirty="0"/>
              <a:t>Step 5</a:t>
            </a:r>
            <a:r>
              <a:rPr lang="zh-CN" altLang="en-US" b="1" dirty="0"/>
              <a:t>：获取高效的并行下载工具 </a:t>
            </a:r>
            <a:r>
              <a:rPr lang="en-US" altLang="zh-CN" b="1" dirty="0"/>
              <a:t>s5cmd</a:t>
            </a:r>
          </a:p>
          <a:p>
            <a:endParaRPr lang="zh-CN" altLang="en-US" b="1" dirty="0"/>
          </a:p>
        </p:txBody>
      </p:sp>
      <p:sp>
        <p:nvSpPr>
          <p:cNvPr id="11" name="文本框 10">
            <a:extLst>
              <a:ext uri="{FF2B5EF4-FFF2-40B4-BE49-F238E27FC236}">
                <a16:creationId xmlns:a16="http://schemas.microsoft.com/office/drawing/2014/main" id="{5E51D116-5C36-AD39-FB2C-C49373D69D16}"/>
              </a:ext>
            </a:extLst>
          </p:cNvPr>
          <p:cNvSpPr txBox="1"/>
          <p:nvPr/>
        </p:nvSpPr>
        <p:spPr>
          <a:xfrm>
            <a:off x="154041" y="1711830"/>
            <a:ext cx="10686679" cy="246221"/>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000" b="0" i="0" u="none" strike="noStrike" kern="1200" cap="none" spc="0" normalizeH="0" baseline="0" noProof="0" dirty="0">
                <a:ln>
                  <a:noFill/>
                </a:ln>
                <a:solidFill>
                  <a:srgbClr val="000000"/>
                </a:solidFill>
                <a:effectLst/>
                <a:uLnTx/>
                <a:uFillTx/>
                <a:latin typeface="Source Code Pro" panose="020B0509030403020204" pitchFamily="49" charset="0"/>
                <a:ea typeface="微软雅黑"/>
                <a:cs typeface="+mn-cs"/>
              </a:rPr>
              <a:t>conda install s5cmd -c conda-forge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13" name="文本框 12">
            <a:extLst>
              <a:ext uri="{FF2B5EF4-FFF2-40B4-BE49-F238E27FC236}">
                <a16:creationId xmlns:a16="http://schemas.microsoft.com/office/drawing/2014/main" id="{D7E32A4C-0BA7-4298-0243-5761AABD9B51}"/>
              </a:ext>
            </a:extLst>
          </p:cNvPr>
          <p:cNvSpPr txBox="1"/>
          <p:nvPr/>
        </p:nvSpPr>
        <p:spPr>
          <a:xfrm>
            <a:off x="132080" y="2142717"/>
            <a:ext cx="4284186" cy="646331"/>
          </a:xfrm>
          <a:prstGeom prst="rect">
            <a:avLst/>
          </a:prstGeom>
          <a:noFill/>
        </p:spPr>
        <p:txBody>
          <a:bodyPr wrap="none" rtlCol="0">
            <a:spAutoFit/>
          </a:bodyPr>
          <a:lstStyle/>
          <a:p>
            <a:r>
              <a:rPr lang="en-US" altLang="zh-CN" b="1" dirty="0"/>
              <a:t>Step 6</a:t>
            </a:r>
            <a:r>
              <a:rPr lang="zh-CN" altLang="en-US" b="1" dirty="0"/>
              <a:t>：开始下载 </a:t>
            </a:r>
            <a:r>
              <a:rPr lang="en-US" altLang="zh-CN" b="1" dirty="0"/>
              <a:t>motion forecast </a:t>
            </a:r>
            <a:r>
              <a:rPr lang="zh-CN" altLang="en-US" b="1" dirty="0"/>
              <a:t>数据集</a:t>
            </a:r>
            <a:endParaRPr lang="en-US" altLang="zh-CN" b="1" dirty="0"/>
          </a:p>
          <a:p>
            <a:endParaRPr lang="zh-CN" altLang="en-US" b="1" dirty="0"/>
          </a:p>
        </p:txBody>
      </p:sp>
      <p:sp>
        <p:nvSpPr>
          <p:cNvPr id="16" name="文本框 15">
            <a:extLst>
              <a:ext uri="{FF2B5EF4-FFF2-40B4-BE49-F238E27FC236}">
                <a16:creationId xmlns:a16="http://schemas.microsoft.com/office/drawing/2014/main" id="{C3CBBF40-1935-09F6-4A0B-62DDBEA5D343}"/>
              </a:ext>
            </a:extLst>
          </p:cNvPr>
          <p:cNvSpPr txBox="1"/>
          <p:nvPr/>
        </p:nvSpPr>
        <p:spPr>
          <a:xfrm>
            <a:off x="154041" y="2573604"/>
            <a:ext cx="10686679" cy="1446550"/>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B21E00"/>
                </a:solidFill>
                <a:effectLst/>
                <a:latin typeface="Source Code Pro" panose="020B0509030403020204" pitchFamily="49" charset="0"/>
              </a:rPr>
              <a:t>#!/usr/bin/env bash</a:t>
            </a:r>
            <a:r>
              <a:rPr lang="en-US" altLang="zh-CN" sz="1100" b="0" i="0" dirty="0">
                <a:solidFill>
                  <a:srgbClr val="00000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575757"/>
                </a:solidFill>
                <a:effectLst/>
                <a:latin typeface="Source Code Pro" panose="020B0509030403020204" pitchFamily="49" charset="0"/>
              </a:rPr>
              <a:t># Dataset URIs</a:t>
            </a:r>
            <a:r>
              <a:rPr lang="en-US" altLang="zh-CN" sz="1100" b="0" i="0" dirty="0">
                <a:solidFill>
                  <a:srgbClr val="00000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575757"/>
                </a:solidFill>
                <a:effectLst/>
                <a:latin typeface="Source Code Pro" panose="020B0509030403020204" pitchFamily="49" charset="0"/>
              </a:rPr>
              <a:t># s3://argoverse/datasets/av2/sensor/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575757"/>
                </a:solidFill>
                <a:effectLst/>
                <a:latin typeface="Source Code Pro" panose="020B0509030403020204" pitchFamily="49" charset="0"/>
              </a:rPr>
              <a:t># s3://argoverse/datasets/av2/lidar/</a:t>
            </a:r>
            <a:r>
              <a:rPr lang="en-US" altLang="zh-CN" sz="1100" b="0" i="0" dirty="0">
                <a:solidFill>
                  <a:srgbClr val="00000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575757"/>
                </a:solidFill>
                <a:effectLst/>
                <a:latin typeface="Source Code Pro" panose="020B0509030403020204" pitchFamily="49" charset="0"/>
              </a:rPr>
              <a:t># s3://argoverse/datasets/av2/motion-forecasting/</a:t>
            </a:r>
            <a:r>
              <a:rPr lang="en-US" altLang="zh-CN" sz="1100" b="0" i="0" dirty="0">
                <a:solidFill>
                  <a:srgbClr val="00000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575757"/>
                </a:solidFill>
                <a:effectLst/>
                <a:latin typeface="Source Code Pro" panose="020B0509030403020204" pitchFamily="49" charset="0"/>
              </a:rPr>
              <a:t># s3://argoverse/datasets/av2/tbv/</a:t>
            </a:r>
            <a:r>
              <a:rPr lang="en-US" altLang="zh-CN" sz="1100" b="0" i="0" dirty="0">
                <a:solidFill>
                  <a:srgbClr val="00000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B21E00"/>
                </a:solidFill>
                <a:effectLst/>
                <a:latin typeface="Source Code Pro" panose="020B0509030403020204" pitchFamily="49" charset="0"/>
              </a:rPr>
              <a:t>export</a:t>
            </a:r>
            <a:r>
              <a:rPr lang="en-US" altLang="zh-CN" sz="1100" b="0" i="0" dirty="0">
                <a:solidFill>
                  <a:srgbClr val="000000"/>
                </a:solidFill>
                <a:effectLst/>
                <a:latin typeface="Source Code Pro" panose="020B0509030403020204" pitchFamily="49" charset="0"/>
              </a:rPr>
              <a:t> DATASET_NAME=</a:t>
            </a:r>
            <a:r>
              <a:rPr lang="en-US" altLang="zh-CN" sz="1100" b="0" i="0" dirty="0">
                <a:solidFill>
                  <a:srgbClr val="008200"/>
                </a:solidFill>
                <a:effectLst/>
                <a:latin typeface="Source Code Pro" panose="020B0509030403020204" pitchFamily="49" charset="0"/>
              </a:rPr>
              <a:t>"</a:t>
            </a:r>
            <a:r>
              <a:rPr lang="en-US" altLang="zh-CN" sz="1100" b="0" i="0" dirty="0">
                <a:solidFill>
                  <a:srgbClr val="008200"/>
                </a:solidFill>
                <a:effectLst/>
                <a:highlight>
                  <a:srgbClr val="FFFF00"/>
                </a:highlight>
                <a:latin typeface="Source Code Pro" panose="020B0509030403020204" pitchFamily="49" charset="0"/>
              </a:rPr>
              <a:t>motion-forecasting</a:t>
            </a:r>
            <a:r>
              <a:rPr lang="en-US" altLang="zh-CN" sz="1100" b="0" i="0" dirty="0">
                <a:solidFill>
                  <a:srgbClr val="008200"/>
                </a:solidFill>
                <a:effectLst/>
                <a:latin typeface="Source Code Pro" panose="020B0509030403020204" pitchFamily="49" charset="0"/>
              </a:rPr>
              <a:t>"</a:t>
            </a:r>
            <a:r>
              <a:rPr lang="en-US" altLang="zh-CN" sz="1100" b="0" i="0" dirty="0">
                <a:solidFill>
                  <a:srgbClr val="000000"/>
                </a:solidFill>
                <a:effectLst/>
                <a:latin typeface="Source Code Pro" panose="020B0509030403020204" pitchFamily="49" charset="0"/>
              </a:rPr>
              <a:t> </a:t>
            </a:r>
            <a:r>
              <a:rPr lang="en-US" altLang="zh-CN" sz="1100" b="0" i="0" dirty="0">
                <a:solidFill>
                  <a:srgbClr val="575757"/>
                </a:solidFill>
                <a:effectLst/>
                <a:latin typeface="Source Code Pro" panose="020B0509030403020204" pitchFamily="49" charset="0"/>
              </a:rPr>
              <a:t># sensor, lidar, motion-forecasting or </a:t>
            </a:r>
            <a:r>
              <a:rPr lang="en-US" altLang="zh-CN" sz="1100" b="0" i="0" dirty="0" err="1">
                <a:solidFill>
                  <a:srgbClr val="575757"/>
                </a:solidFill>
                <a:effectLst/>
                <a:latin typeface="Source Code Pro" panose="020B0509030403020204" pitchFamily="49" charset="0"/>
              </a:rPr>
              <a:t>tbv</a:t>
            </a:r>
            <a:r>
              <a:rPr lang="en-US" altLang="zh-CN" sz="1100" b="0" i="0" dirty="0">
                <a:solidFill>
                  <a:srgbClr val="575757"/>
                </a:solidFill>
                <a:effectLst/>
                <a:latin typeface="Source Code Pro" panose="020B0509030403020204" pitchFamily="49" charset="0"/>
              </a:rPr>
              <a:t>.</a:t>
            </a:r>
            <a:r>
              <a:rPr lang="en-US" altLang="zh-CN" sz="1100" b="0" i="0" dirty="0">
                <a:solidFill>
                  <a:srgbClr val="000000"/>
                </a:solidFill>
                <a:effectLst/>
                <a:latin typeface="Source Code Pro" panose="020B0509030403020204" pitchFamily="49" charset="0"/>
              </a:rPr>
              <a:t> </a:t>
            </a:r>
            <a:r>
              <a:rPr lang="en-US" altLang="zh-CN" sz="1100" b="0" i="0" dirty="0">
                <a:solidFill>
                  <a:srgbClr val="B21E00"/>
                </a:solidFill>
                <a:effectLst/>
                <a:latin typeface="Source Code Pro" panose="020B0509030403020204" pitchFamily="49" charset="0"/>
              </a:rPr>
              <a:t>export</a:t>
            </a:r>
            <a:r>
              <a:rPr lang="en-US" altLang="zh-CN" sz="1100" b="0" i="0" dirty="0">
                <a:solidFill>
                  <a:srgbClr val="000000"/>
                </a:solidFill>
                <a:effectLst/>
                <a:latin typeface="Source Code Pro" panose="020B0509030403020204" pitchFamily="49" charset="0"/>
              </a:rPr>
              <a:t> TARGET_DIR=</a:t>
            </a:r>
            <a:r>
              <a:rPr lang="en-US" altLang="zh-CN" sz="1100" b="0" i="0" dirty="0">
                <a:solidFill>
                  <a:srgbClr val="008200"/>
                </a:solidFill>
                <a:effectLst/>
                <a:latin typeface="Source Code Pro" panose="020B0509030403020204" pitchFamily="49" charset="0"/>
              </a:rPr>
              <a:t>"</a:t>
            </a:r>
            <a:r>
              <a:rPr lang="en-US" altLang="zh-CN" sz="1100" b="0" i="0" dirty="0">
                <a:solidFill>
                  <a:srgbClr val="D70025"/>
                </a:solidFill>
                <a:effectLst/>
                <a:latin typeface="Source Code Pro" panose="020B0509030403020204" pitchFamily="49" charset="0"/>
              </a:rPr>
              <a:t>$HOME</a:t>
            </a:r>
            <a:r>
              <a:rPr lang="en-US" altLang="zh-CN" sz="1100" b="0" i="0" dirty="0">
                <a:solidFill>
                  <a:srgbClr val="008200"/>
                </a:solidFill>
                <a:effectLst/>
                <a:latin typeface="Source Code Pro" panose="020B0509030403020204" pitchFamily="49" charset="0"/>
              </a:rPr>
              <a:t>/data/datasets"</a:t>
            </a:r>
            <a:r>
              <a:rPr lang="en-US" altLang="zh-CN" sz="1100" b="0" i="0" dirty="0">
                <a:solidFill>
                  <a:srgbClr val="000000"/>
                </a:solidFill>
                <a:effectLst/>
                <a:latin typeface="Source Code Pro" panose="020B0509030403020204" pitchFamily="49" charset="0"/>
              </a:rPr>
              <a:t> </a:t>
            </a:r>
            <a:r>
              <a:rPr lang="en-US" altLang="zh-CN" sz="1100" b="0" i="0" dirty="0">
                <a:solidFill>
                  <a:srgbClr val="575757"/>
                </a:solidFill>
                <a:effectLst/>
                <a:latin typeface="Source Code Pro" panose="020B0509030403020204" pitchFamily="49" charset="0"/>
              </a:rPr>
              <a:t># Target directory on your machine.</a:t>
            </a:r>
            <a:r>
              <a:rPr lang="en-US" altLang="zh-CN" sz="1100" b="0" i="0" dirty="0">
                <a:solidFill>
                  <a:srgbClr val="000000"/>
                </a:solidFill>
                <a:effectLst/>
                <a:latin typeface="Source Code Pro" panose="020B0509030403020204" pitchFamily="49" charset="0"/>
              </a:rPr>
              <a:t> s5cmd --no-sign-request cp </a:t>
            </a:r>
            <a:r>
              <a:rPr lang="en-US" altLang="zh-CN" sz="1100" b="0" i="0" dirty="0">
                <a:solidFill>
                  <a:srgbClr val="008200"/>
                </a:solidFill>
                <a:effectLst/>
                <a:latin typeface="Source Code Pro" panose="020B0509030403020204" pitchFamily="49" charset="0"/>
              </a:rPr>
              <a:t>"s3://</a:t>
            </a:r>
            <a:r>
              <a:rPr lang="en-US" altLang="zh-CN" sz="1100" b="0" i="0" dirty="0" err="1">
                <a:solidFill>
                  <a:srgbClr val="008200"/>
                </a:solidFill>
                <a:effectLst/>
                <a:latin typeface="Source Code Pro" panose="020B0509030403020204" pitchFamily="49" charset="0"/>
              </a:rPr>
              <a:t>argoverse</a:t>
            </a:r>
            <a:r>
              <a:rPr lang="en-US" altLang="zh-CN" sz="1100" b="0" i="0" dirty="0">
                <a:solidFill>
                  <a:srgbClr val="008200"/>
                </a:solidFill>
                <a:effectLst/>
                <a:latin typeface="Source Code Pro" panose="020B0509030403020204" pitchFamily="49" charset="0"/>
              </a:rPr>
              <a:t>/datasets/av2/</a:t>
            </a:r>
            <a:r>
              <a:rPr lang="en-US" altLang="zh-CN" sz="1100" b="0" i="0" dirty="0">
                <a:solidFill>
                  <a:srgbClr val="D70025"/>
                </a:solidFill>
                <a:effectLst/>
                <a:latin typeface="Source Code Pro" panose="020B0509030403020204" pitchFamily="49" charset="0"/>
              </a:rPr>
              <a:t>$DATASET_NAME</a:t>
            </a:r>
            <a:r>
              <a:rPr lang="en-US" altLang="zh-CN" sz="1100" b="0" i="0" dirty="0">
                <a:solidFill>
                  <a:srgbClr val="008200"/>
                </a:solidFill>
                <a:effectLst/>
                <a:latin typeface="Source Code Pro" panose="020B0509030403020204" pitchFamily="49" charset="0"/>
              </a:rPr>
              <a:t>/*"</a:t>
            </a:r>
            <a:r>
              <a:rPr lang="en-US" altLang="zh-CN" sz="1100" b="0" i="0" dirty="0">
                <a:solidFill>
                  <a:srgbClr val="000000"/>
                </a:solidFill>
                <a:effectLst/>
                <a:latin typeface="Source Code Pro" panose="020B0509030403020204" pitchFamily="49" charset="0"/>
              </a:rPr>
              <a:t> </a:t>
            </a:r>
            <a:r>
              <a:rPr lang="en-US" altLang="zh-CN" sz="1100" b="0" i="0" dirty="0">
                <a:solidFill>
                  <a:srgbClr val="D70025"/>
                </a:solidFill>
                <a:effectLst/>
                <a:latin typeface="Source Code Pro" panose="020B0509030403020204" pitchFamily="49" charset="0"/>
              </a:rPr>
              <a:t>$TARGET_DIR</a:t>
            </a:r>
            <a:endParaRPr lang="zh-CN" altLang="zh-CN" sz="1100" dirty="0">
              <a:solidFill>
                <a:srgbClr val="000000"/>
              </a:solidFill>
              <a:latin typeface="Source Code Pro" panose="020B0509030403020204" pitchFamily="49" charset="0"/>
            </a:endParaRPr>
          </a:p>
        </p:txBody>
      </p:sp>
      <p:sp>
        <p:nvSpPr>
          <p:cNvPr id="36" name="Rectangle 2">
            <a:extLst>
              <a:ext uri="{FF2B5EF4-FFF2-40B4-BE49-F238E27FC236}">
                <a16:creationId xmlns:a16="http://schemas.microsoft.com/office/drawing/2014/main" id="{3A7A732E-58E7-7F87-EC50-9208E7782E7B}"/>
              </a:ext>
            </a:extLst>
          </p:cNvPr>
          <p:cNvSpPr>
            <a:spLocks noChangeArrowheads="1"/>
          </p:cNvSpPr>
          <p:nvPr/>
        </p:nvSpPr>
        <p:spPr bwMode="auto">
          <a:xfrm>
            <a:off x="0" y="-48399"/>
            <a:ext cx="65" cy="553998"/>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8" name="文本框 37">
            <a:extLst>
              <a:ext uri="{FF2B5EF4-FFF2-40B4-BE49-F238E27FC236}">
                <a16:creationId xmlns:a16="http://schemas.microsoft.com/office/drawing/2014/main" id="{4AD86975-26ED-F245-2D81-EAE594A8D89F}"/>
              </a:ext>
            </a:extLst>
          </p:cNvPr>
          <p:cNvSpPr txBox="1"/>
          <p:nvPr/>
        </p:nvSpPr>
        <p:spPr>
          <a:xfrm>
            <a:off x="154040" y="4127875"/>
            <a:ext cx="10686679" cy="276999"/>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1200" b="1" i="0" dirty="0">
                <a:effectLst/>
                <a:latin typeface="Source Code Pro" panose="020B0509030403020204" pitchFamily="49" charset="0"/>
              </a:rPr>
              <a:t>更改</a:t>
            </a:r>
            <a:r>
              <a:rPr lang="en-US" altLang="zh-CN" sz="1200" b="0" i="0" dirty="0">
                <a:solidFill>
                  <a:srgbClr val="008200"/>
                </a:solidFill>
                <a:effectLst/>
                <a:highlight>
                  <a:srgbClr val="FFFF00"/>
                </a:highlight>
                <a:latin typeface="Source Code Pro" panose="020B0509030403020204" pitchFamily="49" charset="0"/>
              </a:rPr>
              <a:t>motion-forecasting</a:t>
            </a:r>
            <a:r>
              <a:rPr lang="zh-CN" altLang="en-US" sz="1200" b="1" i="0" dirty="0">
                <a:effectLst/>
                <a:latin typeface="Source Code Pro" panose="020B0509030403020204" pitchFamily="49" charset="0"/>
              </a:rPr>
              <a:t>可以切换到其他数据集，由于本任务是关于安全相关的运动预测，因此下载的是</a:t>
            </a:r>
            <a:r>
              <a:rPr lang="en-US" altLang="zh-CN" sz="1200" b="1" i="0" dirty="0">
                <a:effectLst/>
                <a:latin typeface="Source Code Pro" panose="020B0509030403020204" pitchFamily="49" charset="0"/>
              </a:rPr>
              <a:t>MF</a:t>
            </a:r>
            <a:r>
              <a:rPr lang="zh-CN" altLang="en-US" sz="1200" b="1" dirty="0">
                <a:latin typeface="Source Code Pro" panose="020B0509030403020204" pitchFamily="49" charset="0"/>
              </a:rPr>
              <a:t>模块</a:t>
            </a:r>
            <a:endParaRPr lang="zh-CN" altLang="zh-CN" sz="1200" dirty="0">
              <a:solidFill>
                <a:srgbClr val="000000"/>
              </a:solidFill>
              <a:latin typeface="Source Code Pro" panose="020B0509030403020204" pitchFamily="49" charset="0"/>
            </a:endParaRPr>
          </a:p>
        </p:txBody>
      </p:sp>
      <p:sp>
        <p:nvSpPr>
          <p:cNvPr id="47" name="文本框 46">
            <a:extLst>
              <a:ext uri="{FF2B5EF4-FFF2-40B4-BE49-F238E27FC236}">
                <a16:creationId xmlns:a16="http://schemas.microsoft.com/office/drawing/2014/main" id="{2638B178-D6F3-35CC-5677-4E8034FAC840}"/>
              </a:ext>
            </a:extLst>
          </p:cNvPr>
          <p:cNvSpPr txBox="1"/>
          <p:nvPr/>
        </p:nvSpPr>
        <p:spPr>
          <a:xfrm>
            <a:off x="132080" y="614707"/>
            <a:ext cx="4833439" cy="369332"/>
          </a:xfrm>
          <a:prstGeom prst="rect">
            <a:avLst/>
          </a:prstGeom>
          <a:noFill/>
        </p:spPr>
        <p:txBody>
          <a:bodyPr wrap="none" rtlCol="0">
            <a:spAutoFit/>
          </a:bodyPr>
          <a:lstStyle/>
          <a:p>
            <a:r>
              <a:rPr lang="en-US" altLang="zh-CN" b="1" dirty="0"/>
              <a:t>0. </a:t>
            </a:r>
            <a:r>
              <a:rPr lang="zh-CN" altLang="en-US" b="1" dirty="0"/>
              <a:t>安装 </a:t>
            </a:r>
            <a:r>
              <a:rPr lang="en-US" altLang="zh-CN" b="1" dirty="0"/>
              <a:t>Argoverse 2 </a:t>
            </a:r>
            <a:r>
              <a:rPr lang="zh-CN" altLang="en-US" b="1" dirty="0"/>
              <a:t>数据集环境，下载</a:t>
            </a:r>
            <a:r>
              <a:rPr lang="en-US" altLang="zh-CN" b="1" dirty="0"/>
              <a:t>MF</a:t>
            </a:r>
            <a:r>
              <a:rPr lang="zh-CN" altLang="en-US" b="1" dirty="0"/>
              <a:t>模块</a:t>
            </a:r>
            <a:endParaRPr lang="en-US" altLang="zh-CN" b="1" dirty="0"/>
          </a:p>
        </p:txBody>
      </p:sp>
      <p:sp>
        <p:nvSpPr>
          <p:cNvPr id="3" name="Rectangle 2">
            <a:extLst>
              <a:ext uri="{FF2B5EF4-FFF2-40B4-BE49-F238E27FC236}">
                <a16:creationId xmlns:a16="http://schemas.microsoft.com/office/drawing/2014/main" id="{D4F43DF2-0E39-46FB-F837-79CF70695101}"/>
              </a:ext>
            </a:extLst>
          </p:cNvPr>
          <p:cNvSpPr>
            <a:spLocks noChangeArrowheads="1"/>
          </p:cNvSpPr>
          <p:nvPr/>
        </p:nvSpPr>
        <p:spPr bwMode="auto">
          <a:xfrm>
            <a:off x="0" y="43934"/>
            <a:ext cx="184731" cy="369332"/>
          </a:xfrm>
          <a:prstGeom prst="rect">
            <a:avLst/>
          </a:prstGeom>
          <a:solidFill>
            <a:srgbClr val="F6F7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746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2AFF-7377-5389-2DB4-D71588335B72}"/>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BE643EEE-C041-9C4F-872D-099B2ADEDC59}"/>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pic>
        <p:nvPicPr>
          <p:cNvPr id="3" name="图片 2">
            <a:extLst>
              <a:ext uri="{FF2B5EF4-FFF2-40B4-BE49-F238E27FC236}">
                <a16:creationId xmlns:a16="http://schemas.microsoft.com/office/drawing/2014/main" id="{B4ACDB34-3471-B74A-2738-3428E1B509A6}"/>
              </a:ext>
            </a:extLst>
          </p:cNvPr>
          <p:cNvPicPr>
            <a:picLocks noChangeAspect="1"/>
          </p:cNvPicPr>
          <p:nvPr/>
        </p:nvPicPr>
        <p:blipFill>
          <a:blip r:embed="rId3"/>
          <a:stretch>
            <a:fillRect/>
          </a:stretch>
        </p:blipFill>
        <p:spPr>
          <a:xfrm>
            <a:off x="189209" y="1042319"/>
            <a:ext cx="2182152" cy="2478988"/>
          </a:xfrm>
          <a:prstGeom prst="rect">
            <a:avLst/>
          </a:prstGeom>
        </p:spPr>
      </p:pic>
      <p:sp>
        <p:nvSpPr>
          <p:cNvPr id="5" name="文本框 4">
            <a:extLst>
              <a:ext uri="{FF2B5EF4-FFF2-40B4-BE49-F238E27FC236}">
                <a16:creationId xmlns:a16="http://schemas.microsoft.com/office/drawing/2014/main" id="{95CC8391-EC23-DB88-9E25-BBC188D77F10}"/>
              </a:ext>
            </a:extLst>
          </p:cNvPr>
          <p:cNvSpPr txBox="1"/>
          <p:nvPr/>
        </p:nvSpPr>
        <p:spPr>
          <a:xfrm>
            <a:off x="2371361" y="933691"/>
            <a:ext cx="9097278" cy="2585323"/>
          </a:xfrm>
          <a:prstGeom prst="rect">
            <a:avLst/>
          </a:prstGeom>
          <a:noFill/>
        </p:spPr>
        <p:txBody>
          <a:bodyPr wrap="square" rtlCol="0">
            <a:spAutoFit/>
          </a:bodyPr>
          <a:lstStyle/>
          <a:p>
            <a:r>
              <a:rPr lang="en-US" altLang="zh-CN" i="0" dirty="0">
                <a:solidFill>
                  <a:srgbClr val="262626"/>
                </a:solidFill>
                <a:effectLst/>
                <a:latin typeface="+mj-lt"/>
              </a:rPr>
              <a:t>Motion forecast </a:t>
            </a:r>
            <a:r>
              <a:rPr lang="zh-CN" altLang="en-US" i="0" dirty="0">
                <a:solidFill>
                  <a:srgbClr val="262626"/>
                </a:solidFill>
                <a:effectLst/>
                <a:latin typeface="+mj-lt"/>
              </a:rPr>
              <a:t>的数据以场景</a:t>
            </a:r>
            <a:r>
              <a:rPr lang="en-US" altLang="zh-CN" i="0" dirty="0">
                <a:solidFill>
                  <a:srgbClr val="262626"/>
                </a:solidFill>
                <a:effectLst/>
                <a:latin typeface="+mj-lt"/>
              </a:rPr>
              <a:t>(scenario</a:t>
            </a:r>
            <a:r>
              <a:rPr lang="en-US" altLang="zh-CN" dirty="0">
                <a:solidFill>
                  <a:srgbClr val="262626"/>
                </a:solidFill>
                <a:latin typeface="+mj-lt"/>
              </a:rPr>
              <a:t>)</a:t>
            </a:r>
            <a:r>
              <a:rPr lang="zh-CN" altLang="en-US" i="0" dirty="0">
                <a:solidFill>
                  <a:srgbClr val="262626"/>
                </a:solidFill>
                <a:effectLst/>
                <a:latin typeface="+mj-lt"/>
              </a:rPr>
              <a:t>为单位。</a:t>
            </a:r>
            <a:endParaRPr lang="en-US" altLang="zh-CN" i="0" dirty="0">
              <a:solidFill>
                <a:srgbClr val="262626"/>
              </a:solidFill>
              <a:effectLst/>
              <a:latin typeface="+mj-lt"/>
            </a:endParaRPr>
          </a:p>
          <a:p>
            <a:r>
              <a:rPr lang="zh-CN" altLang="en-US" i="0" dirty="0">
                <a:solidFill>
                  <a:srgbClr val="262626"/>
                </a:solidFill>
                <a:effectLst/>
                <a:latin typeface="+mj-lt"/>
              </a:rPr>
              <a:t>每个单位内存在两个文件</a:t>
            </a:r>
            <a:endParaRPr lang="en-US" altLang="zh-CN" i="0" dirty="0">
              <a:solidFill>
                <a:srgbClr val="262626"/>
              </a:solidFill>
              <a:effectLst/>
              <a:latin typeface="+mj-lt"/>
            </a:endParaRPr>
          </a:p>
          <a:p>
            <a:r>
              <a:rPr lang="en-US" altLang="zh-CN" dirty="0">
                <a:solidFill>
                  <a:srgbClr val="262626"/>
                </a:solidFill>
                <a:highlight>
                  <a:srgbClr val="00FF00"/>
                </a:highlight>
                <a:latin typeface="+mj-lt"/>
              </a:rPr>
              <a:t>.</a:t>
            </a:r>
            <a:r>
              <a:rPr lang="en-US" altLang="zh-CN" dirty="0" err="1">
                <a:solidFill>
                  <a:srgbClr val="262626"/>
                </a:solidFill>
                <a:highlight>
                  <a:srgbClr val="00FF00"/>
                </a:highlight>
                <a:latin typeface="+mj-lt"/>
              </a:rPr>
              <a:t>json</a:t>
            </a:r>
            <a:r>
              <a:rPr lang="en-US" altLang="zh-CN" dirty="0">
                <a:solidFill>
                  <a:srgbClr val="262626"/>
                </a:solidFill>
                <a:highlight>
                  <a:srgbClr val="00FF00"/>
                </a:highlight>
                <a:latin typeface="+mj-lt"/>
              </a:rPr>
              <a:t> </a:t>
            </a:r>
            <a:r>
              <a:rPr lang="zh-CN" altLang="en-US" dirty="0">
                <a:solidFill>
                  <a:srgbClr val="262626"/>
                </a:solidFill>
                <a:highlight>
                  <a:srgbClr val="00FF00"/>
                </a:highlight>
                <a:latin typeface="+mj-lt"/>
              </a:rPr>
              <a:t>文件</a:t>
            </a:r>
            <a:r>
              <a:rPr lang="zh-CN" altLang="en-US" dirty="0">
                <a:solidFill>
                  <a:srgbClr val="262626"/>
                </a:solidFill>
                <a:latin typeface="+mj-lt"/>
              </a:rPr>
              <a:t>可以简单的理解为</a:t>
            </a:r>
            <a:r>
              <a:rPr lang="zh-CN" altLang="en-US" dirty="0">
                <a:solidFill>
                  <a:srgbClr val="262626"/>
                </a:solidFill>
                <a:highlight>
                  <a:srgbClr val="00FF00"/>
                </a:highlight>
                <a:latin typeface="+mj-lt"/>
              </a:rPr>
              <a:t>静态地图</a:t>
            </a:r>
            <a:r>
              <a:rPr lang="zh-CN" altLang="en-US" dirty="0">
                <a:solidFill>
                  <a:srgbClr val="262626"/>
                </a:solidFill>
                <a:latin typeface="+mj-lt"/>
              </a:rPr>
              <a:t>，里面是</a:t>
            </a:r>
            <a:r>
              <a:rPr lang="zh-CN" altLang="en-US" b="1" dirty="0">
                <a:solidFill>
                  <a:srgbClr val="262626"/>
                </a:solidFill>
                <a:latin typeface="+mj-lt"/>
              </a:rPr>
              <a:t>可行驶区域</a:t>
            </a:r>
            <a:r>
              <a:rPr lang="zh-CN" altLang="en-US" dirty="0">
                <a:solidFill>
                  <a:srgbClr val="262626"/>
                </a:solidFill>
                <a:latin typeface="+mj-lt"/>
              </a:rPr>
              <a:t>，</a:t>
            </a:r>
            <a:r>
              <a:rPr lang="zh-CN" altLang="en-US" b="1" dirty="0">
                <a:solidFill>
                  <a:srgbClr val="262626"/>
                </a:solidFill>
                <a:latin typeface="+mj-lt"/>
              </a:rPr>
              <a:t>边界</a:t>
            </a:r>
            <a:r>
              <a:rPr lang="zh-CN" altLang="en-US" dirty="0">
                <a:solidFill>
                  <a:srgbClr val="262626"/>
                </a:solidFill>
                <a:latin typeface="+mj-lt"/>
              </a:rPr>
              <a:t>，</a:t>
            </a:r>
            <a:r>
              <a:rPr lang="zh-CN" altLang="en-US" b="1" dirty="0">
                <a:solidFill>
                  <a:srgbClr val="262626"/>
                </a:solidFill>
                <a:latin typeface="+mj-lt"/>
              </a:rPr>
              <a:t>行驶线</a:t>
            </a:r>
            <a:r>
              <a:rPr lang="zh-CN" altLang="en-US" dirty="0">
                <a:solidFill>
                  <a:srgbClr val="262626"/>
                </a:solidFill>
                <a:latin typeface="+mj-lt"/>
              </a:rPr>
              <a:t>等等的信息。</a:t>
            </a:r>
            <a:endParaRPr lang="en-US" altLang="zh-CN" dirty="0">
              <a:solidFill>
                <a:srgbClr val="262626"/>
              </a:solidFill>
              <a:latin typeface="+mj-lt"/>
            </a:endParaRPr>
          </a:p>
          <a:p>
            <a:r>
              <a:rPr lang="en-US" altLang="zh-CN" b="1" dirty="0">
                <a:solidFill>
                  <a:srgbClr val="262626"/>
                </a:solidFill>
                <a:highlight>
                  <a:srgbClr val="FFFF00"/>
                </a:highlight>
                <a:latin typeface="+mj-lt"/>
              </a:rPr>
              <a:t>.parquet </a:t>
            </a:r>
            <a:r>
              <a:rPr lang="zh-CN" altLang="en-US" b="1" dirty="0">
                <a:solidFill>
                  <a:srgbClr val="262626"/>
                </a:solidFill>
                <a:highlight>
                  <a:srgbClr val="FFFF00"/>
                </a:highlight>
                <a:latin typeface="+mj-lt"/>
              </a:rPr>
              <a:t>文件</a:t>
            </a:r>
            <a:r>
              <a:rPr lang="zh-CN" altLang="en-US" dirty="0">
                <a:solidFill>
                  <a:srgbClr val="262626"/>
                </a:solidFill>
                <a:latin typeface="+mj-lt"/>
              </a:rPr>
              <a:t>是则是用于分析问题的</a:t>
            </a:r>
            <a:r>
              <a:rPr lang="zh-CN" altLang="en-US" b="1" dirty="0">
                <a:solidFill>
                  <a:srgbClr val="262626"/>
                </a:solidFill>
                <a:highlight>
                  <a:srgbClr val="FFFF00"/>
                </a:highlight>
                <a:latin typeface="+mj-lt"/>
              </a:rPr>
              <a:t>关键数据</a:t>
            </a:r>
            <a:r>
              <a:rPr lang="zh-CN" altLang="en-US" dirty="0">
                <a:solidFill>
                  <a:srgbClr val="262626"/>
                </a:solidFill>
                <a:latin typeface="+mj-lt"/>
              </a:rPr>
              <a:t>。</a:t>
            </a:r>
            <a:endParaRPr lang="en-US" altLang="zh-CN" dirty="0">
              <a:solidFill>
                <a:srgbClr val="262626"/>
              </a:solidFill>
              <a:latin typeface="+mj-lt"/>
            </a:endParaRPr>
          </a:p>
          <a:p>
            <a:r>
              <a:rPr lang="zh-CN" altLang="en-US" i="0" dirty="0">
                <a:solidFill>
                  <a:srgbClr val="262626"/>
                </a:solidFill>
                <a:effectLst/>
                <a:latin typeface="+mj-lt"/>
              </a:rPr>
              <a:t>这部分数据使用 </a:t>
            </a:r>
            <a:r>
              <a:rPr lang="en-US" altLang="zh-CN" i="0" dirty="0">
                <a:solidFill>
                  <a:srgbClr val="262626"/>
                </a:solidFill>
                <a:effectLst/>
                <a:latin typeface="+mj-lt"/>
              </a:rPr>
              <a:t>pandas </a:t>
            </a:r>
            <a:r>
              <a:rPr lang="zh-CN" altLang="en-US" i="0" dirty="0">
                <a:solidFill>
                  <a:srgbClr val="262626"/>
                </a:solidFill>
                <a:effectLst/>
                <a:latin typeface="+mj-lt"/>
              </a:rPr>
              <a:t>读取并保存后，能够观察到有如下的信息。</a:t>
            </a:r>
            <a:endParaRPr lang="en-US" altLang="zh-CN" i="0" dirty="0">
              <a:solidFill>
                <a:srgbClr val="262626"/>
              </a:solidFill>
              <a:effectLst/>
              <a:latin typeface="+mj-lt"/>
            </a:endParaRPr>
          </a:p>
          <a:p>
            <a:pPr algn="l"/>
            <a:r>
              <a:rPr lang="zh-CN" altLang="en-US" b="0" i="0" dirty="0">
                <a:effectLst/>
                <a:latin typeface="+mj-lt"/>
              </a:rPr>
              <a:t>数据量</a:t>
            </a:r>
            <a:r>
              <a:rPr lang="en-US" altLang="zh-CN" b="0" i="0" dirty="0">
                <a:effectLst/>
                <a:latin typeface="+mj-lt"/>
              </a:rPr>
              <a:t>(scenario</a:t>
            </a:r>
            <a:r>
              <a:rPr lang="zh-CN" altLang="en-US" b="0" i="0" dirty="0">
                <a:effectLst/>
                <a:latin typeface="+mj-lt"/>
              </a:rPr>
              <a:t>数</a:t>
            </a:r>
            <a:r>
              <a:rPr lang="en-US" altLang="zh-CN" b="0" i="0" dirty="0">
                <a:effectLst/>
                <a:latin typeface="+mj-lt"/>
              </a:rPr>
              <a:t>)</a:t>
            </a:r>
            <a:r>
              <a:rPr lang="zh-CN" altLang="en-US" b="0" i="0" dirty="0">
                <a:effectLst/>
                <a:latin typeface="+mj-lt"/>
              </a:rPr>
              <a:t>：</a:t>
            </a:r>
            <a:endParaRPr lang="en-US" altLang="zh-CN" b="0" i="0" dirty="0">
              <a:effectLst/>
              <a:latin typeface="+mj-lt"/>
            </a:endParaRPr>
          </a:p>
          <a:p>
            <a:pPr algn="l"/>
            <a:r>
              <a:rPr lang="en-US" altLang="zh-CN" b="0" i="0" dirty="0">
                <a:effectLst/>
                <a:latin typeface="+mj-lt"/>
              </a:rPr>
              <a:t>train</a:t>
            </a:r>
            <a:r>
              <a:rPr lang="zh-CN" altLang="en-US" b="0" i="0" dirty="0">
                <a:effectLst/>
                <a:latin typeface="+mj-lt"/>
              </a:rPr>
              <a:t>：</a:t>
            </a:r>
            <a:r>
              <a:rPr lang="en-US" altLang="zh-CN" b="0" i="0" dirty="0">
                <a:effectLst/>
                <a:latin typeface="+mj-lt"/>
              </a:rPr>
              <a:t>199909</a:t>
            </a:r>
          </a:p>
          <a:p>
            <a:pPr algn="l"/>
            <a:r>
              <a:rPr lang="en-US" altLang="zh-CN" b="0" i="0" dirty="0">
                <a:effectLst/>
                <a:latin typeface="+mj-lt"/>
              </a:rPr>
              <a:t>test</a:t>
            </a:r>
            <a:r>
              <a:rPr lang="zh-CN" altLang="en-US" b="0" i="0" dirty="0">
                <a:effectLst/>
                <a:latin typeface="+mj-lt"/>
              </a:rPr>
              <a:t>：</a:t>
            </a:r>
            <a:r>
              <a:rPr lang="en-US" altLang="zh-CN" b="0" i="0" dirty="0">
                <a:effectLst/>
                <a:latin typeface="+mj-lt"/>
              </a:rPr>
              <a:t>24985</a:t>
            </a:r>
          </a:p>
          <a:p>
            <a:pPr algn="l"/>
            <a:r>
              <a:rPr lang="en-US" altLang="zh-CN" b="0" i="0" dirty="0" err="1">
                <a:effectLst/>
                <a:latin typeface="+mj-lt"/>
              </a:rPr>
              <a:t>val</a:t>
            </a:r>
            <a:r>
              <a:rPr lang="zh-CN" altLang="en-US" b="0" i="0" dirty="0">
                <a:effectLst/>
                <a:latin typeface="+mj-lt"/>
              </a:rPr>
              <a:t>：</a:t>
            </a:r>
            <a:r>
              <a:rPr lang="en-US" altLang="zh-CN" b="0" i="0" dirty="0">
                <a:effectLst/>
                <a:latin typeface="+mj-lt"/>
              </a:rPr>
              <a:t>24989</a:t>
            </a:r>
          </a:p>
        </p:txBody>
      </p:sp>
      <p:pic>
        <p:nvPicPr>
          <p:cNvPr id="14" name="图片 13">
            <a:extLst>
              <a:ext uri="{FF2B5EF4-FFF2-40B4-BE49-F238E27FC236}">
                <a16:creationId xmlns:a16="http://schemas.microsoft.com/office/drawing/2014/main" id="{6F142EAE-3229-D779-0035-9BF3E27B00D0}"/>
              </a:ext>
            </a:extLst>
          </p:cNvPr>
          <p:cNvPicPr>
            <a:picLocks noChangeAspect="1"/>
          </p:cNvPicPr>
          <p:nvPr/>
        </p:nvPicPr>
        <p:blipFill>
          <a:blip r:embed="rId4"/>
          <a:stretch>
            <a:fillRect/>
          </a:stretch>
        </p:blipFill>
        <p:spPr>
          <a:xfrm>
            <a:off x="0" y="3867732"/>
            <a:ext cx="12192000" cy="663205"/>
          </a:xfrm>
          <a:prstGeom prst="rect">
            <a:avLst/>
          </a:prstGeom>
        </p:spPr>
      </p:pic>
      <p:sp>
        <p:nvSpPr>
          <p:cNvPr id="15" name="文本框 14">
            <a:extLst>
              <a:ext uri="{FF2B5EF4-FFF2-40B4-BE49-F238E27FC236}">
                <a16:creationId xmlns:a16="http://schemas.microsoft.com/office/drawing/2014/main" id="{5557F5D2-9724-6C4F-98C2-A2DB8021F700}"/>
              </a:ext>
            </a:extLst>
          </p:cNvPr>
          <p:cNvSpPr txBox="1"/>
          <p:nvPr/>
        </p:nvSpPr>
        <p:spPr>
          <a:xfrm>
            <a:off x="74342" y="4530937"/>
            <a:ext cx="854927" cy="1200329"/>
          </a:xfrm>
          <a:prstGeom prst="rect">
            <a:avLst/>
          </a:prstGeom>
          <a:noFill/>
        </p:spPr>
        <p:txBody>
          <a:bodyPr wrap="square" rtlCol="0">
            <a:spAutoFit/>
          </a:bodyPr>
          <a:lstStyle/>
          <a:p>
            <a:r>
              <a:rPr lang="zh-CN" altLang="en-US" dirty="0"/>
              <a:t>当前</a:t>
            </a:r>
            <a:endParaRPr lang="en-US" altLang="zh-CN" dirty="0"/>
          </a:p>
          <a:p>
            <a:r>
              <a:rPr lang="zh-CN" altLang="en-US" dirty="0"/>
              <a:t>能否被观察到</a:t>
            </a:r>
          </a:p>
        </p:txBody>
      </p:sp>
      <p:sp>
        <p:nvSpPr>
          <p:cNvPr id="17" name="文本框 16">
            <a:extLst>
              <a:ext uri="{FF2B5EF4-FFF2-40B4-BE49-F238E27FC236}">
                <a16:creationId xmlns:a16="http://schemas.microsoft.com/office/drawing/2014/main" id="{0DD68E05-8F57-9AB1-0FC5-D192569B0C2C}"/>
              </a:ext>
            </a:extLst>
          </p:cNvPr>
          <p:cNvSpPr txBox="1"/>
          <p:nvPr/>
        </p:nvSpPr>
        <p:spPr>
          <a:xfrm>
            <a:off x="634166" y="4530934"/>
            <a:ext cx="854927" cy="646331"/>
          </a:xfrm>
          <a:prstGeom prst="rect">
            <a:avLst/>
          </a:prstGeom>
          <a:noFill/>
        </p:spPr>
        <p:txBody>
          <a:bodyPr wrap="square" rtlCol="0">
            <a:spAutoFit/>
          </a:bodyPr>
          <a:lstStyle/>
          <a:p>
            <a:r>
              <a:rPr lang="zh-CN" altLang="en-US" dirty="0"/>
              <a:t>轨道编号 </a:t>
            </a:r>
          </a:p>
        </p:txBody>
      </p:sp>
      <p:sp>
        <p:nvSpPr>
          <p:cNvPr id="18" name="文本框 17">
            <a:extLst>
              <a:ext uri="{FF2B5EF4-FFF2-40B4-BE49-F238E27FC236}">
                <a16:creationId xmlns:a16="http://schemas.microsoft.com/office/drawing/2014/main" id="{71BECDA9-AAB2-CD3A-2161-199BE2B06EDB}"/>
              </a:ext>
            </a:extLst>
          </p:cNvPr>
          <p:cNvSpPr txBox="1"/>
          <p:nvPr/>
        </p:nvSpPr>
        <p:spPr>
          <a:xfrm>
            <a:off x="1179119" y="4530935"/>
            <a:ext cx="854927" cy="923330"/>
          </a:xfrm>
          <a:prstGeom prst="rect">
            <a:avLst/>
          </a:prstGeom>
          <a:noFill/>
        </p:spPr>
        <p:txBody>
          <a:bodyPr wrap="square" rtlCol="0">
            <a:spAutoFit/>
          </a:bodyPr>
          <a:lstStyle/>
          <a:p>
            <a:r>
              <a:rPr lang="zh-CN" altLang="en-US" dirty="0"/>
              <a:t>物体类别</a:t>
            </a:r>
            <a:endParaRPr lang="en-US" altLang="zh-CN" dirty="0"/>
          </a:p>
          <a:p>
            <a:r>
              <a:rPr lang="en-US" altLang="zh-CN" dirty="0"/>
              <a:t>(NL)</a:t>
            </a:r>
            <a:endParaRPr lang="zh-CN" altLang="en-US" dirty="0"/>
          </a:p>
        </p:txBody>
      </p:sp>
      <p:sp>
        <p:nvSpPr>
          <p:cNvPr id="19" name="文本框 18">
            <a:extLst>
              <a:ext uri="{FF2B5EF4-FFF2-40B4-BE49-F238E27FC236}">
                <a16:creationId xmlns:a16="http://schemas.microsoft.com/office/drawing/2014/main" id="{68BFA56B-36E6-291B-1336-90473E76370F}"/>
              </a:ext>
            </a:extLst>
          </p:cNvPr>
          <p:cNvSpPr txBox="1"/>
          <p:nvPr/>
        </p:nvSpPr>
        <p:spPr>
          <a:xfrm>
            <a:off x="2123259" y="4526076"/>
            <a:ext cx="854927" cy="923330"/>
          </a:xfrm>
          <a:prstGeom prst="rect">
            <a:avLst/>
          </a:prstGeom>
          <a:noFill/>
        </p:spPr>
        <p:txBody>
          <a:bodyPr wrap="square" rtlCol="0">
            <a:spAutoFit/>
          </a:bodyPr>
          <a:lstStyle/>
          <a:p>
            <a:r>
              <a:rPr lang="zh-CN" altLang="en-US" dirty="0"/>
              <a:t>物体类别</a:t>
            </a:r>
            <a:endParaRPr lang="en-US" altLang="zh-CN" dirty="0"/>
          </a:p>
          <a:p>
            <a:r>
              <a:rPr lang="en-US" altLang="zh-CN" dirty="0"/>
              <a:t>(DI)</a:t>
            </a:r>
            <a:endParaRPr lang="zh-CN" altLang="en-US" dirty="0"/>
          </a:p>
        </p:txBody>
      </p:sp>
      <p:sp>
        <p:nvSpPr>
          <p:cNvPr id="20" name="文本框 19">
            <a:extLst>
              <a:ext uri="{FF2B5EF4-FFF2-40B4-BE49-F238E27FC236}">
                <a16:creationId xmlns:a16="http://schemas.microsoft.com/office/drawing/2014/main" id="{15AF2259-1571-3C7A-33B9-A99BDE20A400}"/>
              </a:ext>
            </a:extLst>
          </p:cNvPr>
          <p:cNvSpPr txBox="1"/>
          <p:nvPr/>
        </p:nvSpPr>
        <p:spPr>
          <a:xfrm>
            <a:off x="2800573" y="4526076"/>
            <a:ext cx="738082" cy="646331"/>
          </a:xfrm>
          <a:prstGeom prst="rect">
            <a:avLst/>
          </a:prstGeom>
          <a:noFill/>
        </p:spPr>
        <p:txBody>
          <a:bodyPr wrap="square" rtlCol="0">
            <a:spAutoFit/>
          </a:bodyPr>
          <a:lstStyle/>
          <a:p>
            <a:r>
              <a:rPr lang="zh-CN" altLang="en-US" dirty="0"/>
              <a:t>时间戳</a:t>
            </a:r>
          </a:p>
        </p:txBody>
      </p:sp>
      <p:sp>
        <p:nvSpPr>
          <p:cNvPr id="21" name="文本框 20">
            <a:extLst>
              <a:ext uri="{FF2B5EF4-FFF2-40B4-BE49-F238E27FC236}">
                <a16:creationId xmlns:a16="http://schemas.microsoft.com/office/drawing/2014/main" id="{D4AB2454-5A2D-3892-122B-ED74D661D925}"/>
              </a:ext>
            </a:extLst>
          </p:cNvPr>
          <p:cNvSpPr txBox="1"/>
          <p:nvPr/>
        </p:nvSpPr>
        <p:spPr>
          <a:xfrm>
            <a:off x="3503491" y="4526076"/>
            <a:ext cx="738082" cy="923330"/>
          </a:xfrm>
          <a:prstGeom prst="rect">
            <a:avLst/>
          </a:prstGeom>
          <a:noFill/>
        </p:spPr>
        <p:txBody>
          <a:bodyPr wrap="square" rtlCol="0">
            <a:spAutoFit/>
          </a:bodyPr>
          <a:lstStyle/>
          <a:p>
            <a:r>
              <a:rPr lang="zh-CN" altLang="en-US" b="1" dirty="0"/>
              <a:t>当前位置</a:t>
            </a:r>
            <a:endParaRPr lang="en-US" altLang="zh-CN" b="1" dirty="0"/>
          </a:p>
          <a:p>
            <a:r>
              <a:rPr lang="en-US" altLang="zh-CN" b="1" dirty="0"/>
              <a:t>(</a:t>
            </a:r>
            <a:r>
              <a:rPr lang="en-US" altLang="zh-CN" b="1" i="1" dirty="0"/>
              <a:t>x</a:t>
            </a:r>
            <a:r>
              <a:rPr lang="en-US" altLang="zh-CN" b="1" dirty="0"/>
              <a:t>)</a:t>
            </a:r>
            <a:endParaRPr lang="zh-CN" altLang="en-US" b="1" dirty="0"/>
          </a:p>
        </p:txBody>
      </p:sp>
      <p:sp>
        <p:nvSpPr>
          <p:cNvPr id="22" name="文本框 21">
            <a:extLst>
              <a:ext uri="{FF2B5EF4-FFF2-40B4-BE49-F238E27FC236}">
                <a16:creationId xmlns:a16="http://schemas.microsoft.com/office/drawing/2014/main" id="{0AE8AB63-75AA-459F-FDB4-944FA12CC764}"/>
              </a:ext>
            </a:extLst>
          </p:cNvPr>
          <p:cNvSpPr txBox="1"/>
          <p:nvPr/>
        </p:nvSpPr>
        <p:spPr>
          <a:xfrm>
            <a:off x="4241573" y="4526075"/>
            <a:ext cx="738082" cy="1200329"/>
          </a:xfrm>
          <a:prstGeom prst="rect">
            <a:avLst/>
          </a:prstGeom>
          <a:noFill/>
        </p:spPr>
        <p:txBody>
          <a:bodyPr wrap="square" rtlCol="0">
            <a:spAutoFit/>
          </a:bodyPr>
          <a:lstStyle/>
          <a:p>
            <a:r>
              <a:rPr lang="zh-CN" altLang="en-US" b="1" dirty="0"/>
              <a:t>当前位置</a:t>
            </a:r>
            <a:endParaRPr lang="en-US" altLang="zh-CN" b="1" dirty="0"/>
          </a:p>
          <a:p>
            <a:r>
              <a:rPr lang="en-US" altLang="zh-CN" b="1" dirty="0"/>
              <a:t>(</a:t>
            </a:r>
            <a:r>
              <a:rPr lang="en-US" altLang="zh-CN" b="1" i="1" dirty="0"/>
              <a:t>y</a:t>
            </a:r>
            <a:r>
              <a:rPr lang="en-US" altLang="zh-CN" b="1" dirty="0"/>
              <a:t>)</a:t>
            </a:r>
            <a:endParaRPr lang="zh-CN" altLang="en-US" b="1" dirty="0"/>
          </a:p>
          <a:p>
            <a:endParaRPr lang="zh-CN" altLang="en-US" dirty="0"/>
          </a:p>
        </p:txBody>
      </p:sp>
      <p:sp>
        <p:nvSpPr>
          <p:cNvPr id="23" name="文本框 22">
            <a:extLst>
              <a:ext uri="{FF2B5EF4-FFF2-40B4-BE49-F238E27FC236}">
                <a16:creationId xmlns:a16="http://schemas.microsoft.com/office/drawing/2014/main" id="{628E4AFA-A0E8-6DF8-3FD4-10308C63E7DE}"/>
              </a:ext>
            </a:extLst>
          </p:cNvPr>
          <p:cNvSpPr txBox="1"/>
          <p:nvPr/>
        </p:nvSpPr>
        <p:spPr>
          <a:xfrm>
            <a:off x="4766878" y="4526074"/>
            <a:ext cx="738082" cy="923330"/>
          </a:xfrm>
          <a:prstGeom prst="rect">
            <a:avLst/>
          </a:prstGeom>
          <a:noFill/>
        </p:spPr>
        <p:txBody>
          <a:bodyPr wrap="square" rtlCol="0">
            <a:spAutoFit/>
          </a:bodyPr>
          <a:lstStyle/>
          <a:p>
            <a:r>
              <a:rPr lang="zh-CN" altLang="en-US" b="1" dirty="0"/>
              <a:t>当前朝向</a:t>
            </a:r>
          </a:p>
          <a:p>
            <a:endParaRPr lang="zh-CN" altLang="en-US" dirty="0"/>
          </a:p>
        </p:txBody>
      </p:sp>
      <p:sp>
        <p:nvSpPr>
          <p:cNvPr id="24" name="文本框 23">
            <a:extLst>
              <a:ext uri="{FF2B5EF4-FFF2-40B4-BE49-F238E27FC236}">
                <a16:creationId xmlns:a16="http://schemas.microsoft.com/office/drawing/2014/main" id="{95FEEFAA-1A54-F623-702D-939C564BBD1B}"/>
              </a:ext>
            </a:extLst>
          </p:cNvPr>
          <p:cNvSpPr txBox="1"/>
          <p:nvPr/>
        </p:nvSpPr>
        <p:spPr>
          <a:xfrm>
            <a:off x="5292183" y="4526074"/>
            <a:ext cx="738082" cy="646331"/>
          </a:xfrm>
          <a:prstGeom prst="rect">
            <a:avLst/>
          </a:prstGeom>
          <a:noFill/>
        </p:spPr>
        <p:txBody>
          <a:bodyPr wrap="square" rtlCol="0">
            <a:spAutoFit/>
          </a:bodyPr>
          <a:lstStyle/>
          <a:p>
            <a:r>
              <a:rPr lang="zh-CN" altLang="en-US" b="1" dirty="0"/>
              <a:t>横向速度</a:t>
            </a:r>
          </a:p>
        </p:txBody>
      </p:sp>
      <p:sp>
        <p:nvSpPr>
          <p:cNvPr id="25" name="文本框 24">
            <a:extLst>
              <a:ext uri="{FF2B5EF4-FFF2-40B4-BE49-F238E27FC236}">
                <a16:creationId xmlns:a16="http://schemas.microsoft.com/office/drawing/2014/main" id="{0455412B-4461-4400-37B1-579B992E31E9}"/>
              </a:ext>
            </a:extLst>
          </p:cNvPr>
          <p:cNvSpPr txBox="1"/>
          <p:nvPr/>
        </p:nvSpPr>
        <p:spPr>
          <a:xfrm>
            <a:off x="5838837" y="4526073"/>
            <a:ext cx="738082" cy="646331"/>
          </a:xfrm>
          <a:prstGeom prst="rect">
            <a:avLst/>
          </a:prstGeom>
          <a:noFill/>
        </p:spPr>
        <p:txBody>
          <a:bodyPr wrap="square" rtlCol="0">
            <a:spAutoFit/>
          </a:bodyPr>
          <a:lstStyle/>
          <a:p>
            <a:r>
              <a:rPr lang="zh-CN" altLang="en-US" b="1" dirty="0"/>
              <a:t>纵向速度</a:t>
            </a:r>
          </a:p>
        </p:txBody>
      </p:sp>
      <p:sp>
        <p:nvSpPr>
          <p:cNvPr id="26" name="文本框 25">
            <a:extLst>
              <a:ext uri="{FF2B5EF4-FFF2-40B4-BE49-F238E27FC236}">
                <a16:creationId xmlns:a16="http://schemas.microsoft.com/office/drawing/2014/main" id="{ED3BFB42-E101-D3A5-1E84-35EA20FF7F5C}"/>
              </a:ext>
            </a:extLst>
          </p:cNvPr>
          <p:cNvSpPr txBox="1"/>
          <p:nvPr/>
        </p:nvSpPr>
        <p:spPr>
          <a:xfrm>
            <a:off x="6410301" y="4526073"/>
            <a:ext cx="738082" cy="646331"/>
          </a:xfrm>
          <a:prstGeom prst="rect">
            <a:avLst/>
          </a:prstGeom>
          <a:noFill/>
        </p:spPr>
        <p:txBody>
          <a:bodyPr wrap="square" rtlCol="0">
            <a:spAutoFit/>
          </a:bodyPr>
          <a:lstStyle/>
          <a:p>
            <a:r>
              <a:rPr lang="zh-CN" altLang="en-US" dirty="0"/>
              <a:t>所属场景</a:t>
            </a:r>
          </a:p>
        </p:txBody>
      </p:sp>
      <p:sp>
        <p:nvSpPr>
          <p:cNvPr id="27" name="文本框 26">
            <a:extLst>
              <a:ext uri="{FF2B5EF4-FFF2-40B4-BE49-F238E27FC236}">
                <a16:creationId xmlns:a16="http://schemas.microsoft.com/office/drawing/2014/main" id="{120C1459-35C4-8068-9031-6B8446A45AD5}"/>
              </a:ext>
            </a:extLst>
          </p:cNvPr>
          <p:cNvSpPr txBox="1"/>
          <p:nvPr/>
        </p:nvSpPr>
        <p:spPr>
          <a:xfrm>
            <a:off x="7160383" y="4526073"/>
            <a:ext cx="738082" cy="1200329"/>
          </a:xfrm>
          <a:prstGeom prst="rect">
            <a:avLst/>
          </a:prstGeom>
          <a:noFill/>
        </p:spPr>
        <p:txBody>
          <a:bodyPr wrap="square" rtlCol="0">
            <a:spAutoFit/>
          </a:bodyPr>
          <a:lstStyle/>
          <a:p>
            <a:r>
              <a:rPr lang="zh-CN" altLang="en-US" dirty="0"/>
              <a:t>时间戳起始位置</a:t>
            </a:r>
          </a:p>
        </p:txBody>
      </p:sp>
      <p:sp>
        <p:nvSpPr>
          <p:cNvPr id="28" name="文本框 27">
            <a:extLst>
              <a:ext uri="{FF2B5EF4-FFF2-40B4-BE49-F238E27FC236}">
                <a16:creationId xmlns:a16="http://schemas.microsoft.com/office/drawing/2014/main" id="{917FB403-0DBF-8163-E6F2-D5116C59810A}"/>
              </a:ext>
            </a:extLst>
          </p:cNvPr>
          <p:cNvSpPr txBox="1"/>
          <p:nvPr/>
        </p:nvSpPr>
        <p:spPr>
          <a:xfrm>
            <a:off x="8019565" y="4526072"/>
            <a:ext cx="738082" cy="1200329"/>
          </a:xfrm>
          <a:prstGeom prst="rect">
            <a:avLst/>
          </a:prstGeom>
          <a:noFill/>
        </p:spPr>
        <p:txBody>
          <a:bodyPr wrap="square" rtlCol="0">
            <a:spAutoFit/>
          </a:bodyPr>
          <a:lstStyle/>
          <a:p>
            <a:r>
              <a:rPr lang="zh-CN" altLang="en-US" dirty="0"/>
              <a:t>时间戳终点位置</a:t>
            </a:r>
          </a:p>
        </p:txBody>
      </p:sp>
      <p:sp>
        <p:nvSpPr>
          <p:cNvPr id="29" name="文本框 28">
            <a:extLst>
              <a:ext uri="{FF2B5EF4-FFF2-40B4-BE49-F238E27FC236}">
                <a16:creationId xmlns:a16="http://schemas.microsoft.com/office/drawing/2014/main" id="{F0F008B2-DF7B-0046-B1B4-F2F603C42E0F}"/>
              </a:ext>
            </a:extLst>
          </p:cNvPr>
          <p:cNvSpPr txBox="1"/>
          <p:nvPr/>
        </p:nvSpPr>
        <p:spPr>
          <a:xfrm>
            <a:off x="8726326" y="4536483"/>
            <a:ext cx="738082" cy="646331"/>
          </a:xfrm>
          <a:prstGeom prst="rect">
            <a:avLst/>
          </a:prstGeom>
          <a:noFill/>
        </p:spPr>
        <p:txBody>
          <a:bodyPr wrap="square" rtlCol="0">
            <a:spAutoFit/>
          </a:bodyPr>
          <a:lstStyle/>
          <a:p>
            <a:r>
              <a:rPr lang="zh-CN" altLang="en-US" dirty="0"/>
              <a:t>总帧数</a:t>
            </a:r>
          </a:p>
        </p:txBody>
      </p:sp>
      <p:sp>
        <p:nvSpPr>
          <p:cNvPr id="30" name="文本框 29">
            <a:extLst>
              <a:ext uri="{FF2B5EF4-FFF2-40B4-BE49-F238E27FC236}">
                <a16:creationId xmlns:a16="http://schemas.microsoft.com/office/drawing/2014/main" id="{9746BB3A-0049-0F73-D747-104467430724}"/>
              </a:ext>
            </a:extLst>
          </p:cNvPr>
          <p:cNvSpPr txBox="1"/>
          <p:nvPr/>
        </p:nvSpPr>
        <p:spPr>
          <a:xfrm>
            <a:off x="9421280" y="4526071"/>
            <a:ext cx="738082" cy="646331"/>
          </a:xfrm>
          <a:prstGeom prst="rect">
            <a:avLst/>
          </a:prstGeom>
          <a:noFill/>
        </p:spPr>
        <p:txBody>
          <a:bodyPr wrap="square" rtlCol="0">
            <a:spAutoFit/>
          </a:bodyPr>
          <a:lstStyle/>
          <a:p>
            <a:r>
              <a:rPr lang="zh-CN" altLang="en-US" b="1" dirty="0"/>
              <a:t>目标轨道</a:t>
            </a:r>
          </a:p>
        </p:txBody>
      </p:sp>
      <p:sp>
        <p:nvSpPr>
          <p:cNvPr id="31" name="文本框 30">
            <a:extLst>
              <a:ext uri="{FF2B5EF4-FFF2-40B4-BE49-F238E27FC236}">
                <a16:creationId xmlns:a16="http://schemas.microsoft.com/office/drawing/2014/main" id="{36A4E44B-E301-A240-2448-03DDC3107729}"/>
              </a:ext>
            </a:extLst>
          </p:cNvPr>
          <p:cNvSpPr txBox="1"/>
          <p:nvPr/>
        </p:nvSpPr>
        <p:spPr>
          <a:xfrm>
            <a:off x="9963813" y="4526071"/>
            <a:ext cx="738082" cy="646331"/>
          </a:xfrm>
          <a:prstGeom prst="rect">
            <a:avLst/>
          </a:prstGeom>
          <a:noFill/>
        </p:spPr>
        <p:txBody>
          <a:bodyPr wrap="square" rtlCol="0">
            <a:spAutoFit/>
          </a:bodyPr>
          <a:lstStyle/>
          <a:p>
            <a:r>
              <a:rPr lang="zh-CN" altLang="en-US" dirty="0"/>
              <a:t>采集城市</a:t>
            </a:r>
          </a:p>
        </p:txBody>
      </p:sp>
      <p:sp>
        <p:nvSpPr>
          <p:cNvPr id="32" name="文本框 31">
            <a:extLst>
              <a:ext uri="{FF2B5EF4-FFF2-40B4-BE49-F238E27FC236}">
                <a16:creationId xmlns:a16="http://schemas.microsoft.com/office/drawing/2014/main" id="{DC926665-963C-575E-CCB0-AB2BB8202C56}"/>
              </a:ext>
            </a:extLst>
          </p:cNvPr>
          <p:cNvSpPr txBox="1"/>
          <p:nvPr/>
        </p:nvSpPr>
        <p:spPr>
          <a:xfrm>
            <a:off x="10546339" y="4526070"/>
            <a:ext cx="738082" cy="646331"/>
          </a:xfrm>
          <a:prstGeom prst="rect">
            <a:avLst/>
          </a:prstGeom>
          <a:noFill/>
        </p:spPr>
        <p:txBody>
          <a:bodyPr wrap="square" rtlCol="0">
            <a:spAutoFit/>
          </a:bodyPr>
          <a:lstStyle/>
          <a:p>
            <a:r>
              <a:rPr lang="zh-CN" altLang="en-US" dirty="0"/>
              <a:t>地图编号</a:t>
            </a:r>
          </a:p>
        </p:txBody>
      </p:sp>
      <p:sp>
        <p:nvSpPr>
          <p:cNvPr id="33" name="文本框 32">
            <a:extLst>
              <a:ext uri="{FF2B5EF4-FFF2-40B4-BE49-F238E27FC236}">
                <a16:creationId xmlns:a16="http://schemas.microsoft.com/office/drawing/2014/main" id="{2A35E7F4-94CA-2D49-2F48-A4A43884235C}"/>
              </a:ext>
            </a:extLst>
          </p:cNvPr>
          <p:cNvSpPr txBox="1"/>
          <p:nvPr/>
        </p:nvSpPr>
        <p:spPr>
          <a:xfrm>
            <a:off x="11141086" y="4526070"/>
            <a:ext cx="738082" cy="923330"/>
          </a:xfrm>
          <a:prstGeom prst="rect">
            <a:avLst/>
          </a:prstGeom>
          <a:noFill/>
        </p:spPr>
        <p:txBody>
          <a:bodyPr wrap="square" rtlCol="0">
            <a:spAutoFit/>
          </a:bodyPr>
          <a:lstStyle/>
          <a:p>
            <a:r>
              <a:rPr lang="zh-CN" altLang="en-US" dirty="0"/>
              <a:t>数据切片编号</a:t>
            </a:r>
          </a:p>
        </p:txBody>
      </p:sp>
      <p:sp>
        <p:nvSpPr>
          <p:cNvPr id="35" name="文本框 34">
            <a:extLst>
              <a:ext uri="{FF2B5EF4-FFF2-40B4-BE49-F238E27FC236}">
                <a16:creationId xmlns:a16="http://schemas.microsoft.com/office/drawing/2014/main" id="{3B2141CC-6D23-3FC2-132A-A637CC24D10D}"/>
              </a:ext>
            </a:extLst>
          </p:cNvPr>
          <p:cNvSpPr txBox="1"/>
          <p:nvPr/>
        </p:nvSpPr>
        <p:spPr>
          <a:xfrm>
            <a:off x="-56355" y="3498399"/>
            <a:ext cx="6159190" cy="369332"/>
          </a:xfrm>
          <a:prstGeom prst="rect">
            <a:avLst/>
          </a:prstGeom>
          <a:noFill/>
        </p:spPr>
        <p:txBody>
          <a:bodyPr wrap="square">
            <a:spAutoFit/>
          </a:bodyPr>
          <a:lstStyle/>
          <a:p>
            <a:r>
              <a:rPr lang="en-US" altLang="zh-CN" b="1" dirty="0"/>
              <a:t>Argoverse motion forecast </a:t>
            </a:r>
            <a:r>
              <a:rPr lang="zh-CN" altLang="en-US" b="1" dirty="0"/>
              <a:t>数据包的内容</a:t>
            </a:r>
          </a:p>
        </p:txBody>
      </p:sp>
      <p:sp>
        <p:nvSpPr>
          <p:cNvPr id="2" name="文本框 1">
            <a:extLst>
              <a:ext uri="{FF2B5EF4-FFF2-40B4-BE49-F238E27FC236}">
                <a16:creationId xmlns:a16="http://schemas.microsoft.com/office/drawing/2014/main" id="{4F72F7A1-CA0D-FD63-FC83-81B92F430CFC}"/>
              </a:ext>
            </a:extLst>
          </p:cNvPr>
          <p:cNvSpPr txBox="1"/>
          <p:nvPr/>
        </p:nvSpPr>
        <p:spPr>
          <a:xfrm>
            <a:off x="43924" y="641735"/>
            <a:ext cx="2390398" cy="369332"/>
          </a:xfrm>
          <a:prstGeom prst="rect">
            <a:avLst/>
          </a:prstGeom>
          <a:noFill/>
        </p:spPr>
        <p:txBody>
          <a:bodyPr wrap="none" rtlCol="0">
            <a:spAutoFit/>
          </a:bodyPr>
          <a:lstStyle/>
          <a:p>
            <a:r>
              <a:rPr lang="en-US" altLang="zh-CN" b="1" dirty="0"/>
              <a:t>1. MF</a:t>
            </a:r>
            <a:r>
              <a:rPr lang="zh-CN" altLang="en-US" b="1" dirty="0"/>
              <a:t>模块数据集内容</a:t>
            </a:r>
            <a:endParaRPr lang="en-US" altLang="zh-CN" b="1" dirty="0"/>
          </a:p>
        </p:txBody>
      </p:sp>
      <p:sp>
        <p:nvSpPr>
          <p:cNvPr id="4" name="文本框 3">
            <a:extLst>
              <a:ext uri="{FF2B5EF4-FFF2-40B4-BE49-F238E27FC236}">
                <a16:creationId xmlns:a16="http://schemas.microsoft.com/office/drawing/2014/main" id="{2E2EF559-63F0-585B-1374-C4645BD071DE}"/>
              </a:ext>
            </a:extLst>
          </p:cNvPr>
          <p:cNvSpPr txBox="1"/>
          <p:nvPr/>
        </p:nvSpPr>
        <p:spPr>
          <a:xfrm>
            <a:off x="-48962" y="5862146"/>
            <a:ext cx="12391916" cy="923330"/>
          </a:xfrm>
          <a:prstGeom prst="rect">
            <a:avLst/>
          </a:prstGeom>
          <a:noFill/>
        </p:spPr>
        <p:txBody>
          <a:bodyPr wrap="square" rtlCol="0">
            <a:spAutoFit/>
          </a:bodyPr>
          <a:lstStyle/>
          <a:p>
            <a:r>
              <a:rPr lang="zh-CN" altLang="en-US" dirty="0">
                <a:solidFill>
                  <a:srgbClr val="262626"/>
                </a:solidFill>
                <a:latin typeface="+mj-lt"/>
              </a:rPr>
              <a:t>如果你下载过其他的数据集，那么你会发现该数据集的</a:t>
            </a:r>
            <a:r>
              <a:rPr lang="zh-CN" altLang="en-US" b="1" dirty="0">
                <a:solidFill>
                  <a:srgbClr val="262626"/>
                </a:solidFill>
                <a:latin typeface="+mj-lt"/>
              </a:rPr>
              <a:t>一个显著特点：简洁。</a:t>
            </a:r>
            <a:endParaRPr lang="en-US" altLang="zh-CN" b="1" dirty="0">
              <a:solidFill>
                <a:srgbClr val="262626"/>
              </a:solidFill>
              <a:latin typeface="+mj-lt"/>
            </a:endParaRPr>
          </a:p>
          <a:p>
            <a:r>
              <a:rPr lang="zh-CN" altLang="en-US" dirty="0">
                <a:solidFill>
                  <a:srgbClr val="262626"/>
                </a:solidFill>
                <a:latin typeface="+mj-lt"/>
              </a:rPr>
              <a:t>其他的竞品数据集在这个部分可能会包含其他的可视化相关的资料（如背景、车辆模板等等），这些可视化资料对于训练室完全没有作用的。本数据集的可视化完全是由其他组件完成的</a:t>
            </a:r>
            <a:endParaRPr lang="en-US" altLang="zh-CN" i="0" dirty="0">
              <a:solidFill>
                <a:srgbClr val="262626"/>
              </a:solidFill>
              <a:effectLst/>
              <a:latin typeface="+mj-lt"/>
            </a:endParaRPr>
          </a:p>
        </p:txBody>
      </p:sp>
    </p:spTree>
    <p:extLst>
      <p:ext uri="{BB962C8B-B14F-4D97-AF65-F5344CB8AC3E}">
        <p14:creationId xmlns:p14="http://schemas.microsoft.com/office/powerpoint/2010/main" val="1223437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5C957-3818-1648-B60E-AF49E0BC5CBA}"/>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99602070-B013-B8A3-0DF1-BC0228B2DE0C}"/>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pic>
        <p:nvPicPr>
          <p:cNvPr id="14" name="图片 13">
            <a:extLst>
              <a:ext uri="{FF2B5EF4-FFF2-40B4-BE49-F238E27FC236}">
                <a16:creationId xmlns:a16="http://schemas.microsoft.com/office/drawing/2014/main" id="{C07C5279-8447-9F70-39E8-5D55EC026958}"/>
              </a:ext>
            </a:extLst>
          </p:cNvPr>
          <p:cNvPicPr>
            <a:picLocks noChangeAspect="1"/>
          </p:cNvPicPr>
          <p:nvPr/>
        </p:nvPicPr>
        <p:blipFill>
          <a:blip r:embed="rId3"/>
          <a:stretch>
            <a:fillRect/>
          </a:stretch>
        </p:blipFill>
        <p:spPr>
          <a:xfrm>
            <a:off x="0" y="989451"/>
            <a:ext cx="12192000" cy="663205"/>
          </a:xfrm>
          <a:prstGeom prst="rect">
            <a:avLst/>
          </a:prstGeom>
        </p:spPr>
      </p:pic>
      <p:sp>
        <p:nvSpPr>
          <p:cNvPr id="15" name="文本框 14">
            <a:extLst>
              <a:ext uri="{FF2B5EF4-FFF2-40B4-BE49-F238E27FC236}">
                <a16:creationId xmlns:a16="http://schemas.microsoft.com/office/drawing/2014/main" id="{82BDF6F0-1321-838E-6E0D-9FB37E1430A5}"/>
              </a:ext>
            </a:extLst>
          </p:cNvPr>
          <p:cNvSpPr txBox="1"/>
          <p:nvPr/>
        </p:nvSpPr>
        <p:spPr>
          <a:xfrm>
            <a:off x="74342" y="1652656"/>
            <a:ext cx="854927" cy="1200329"/>
          </a:xfrm>
          <a:prstGeom prst="rect">
            <a:avLst/>
          </a:prstGeom>
          <a:noFill/>
        </p:spPr>
        <p:txBody>
          <a:bodyPr wrap="square" rtlCol="0">
            <a:spAutoFit/>
          </a:bodyPr>
          <a:lstStyle/>
          <a:p>
            <a:r>
              <a:rPr lang="zh-CN" altLang="en-US" dirty="0"/>
              <a:t>当前</a:t>
            </a:r>
            <a:endParaRPr lang="en-US" altLang="zh-CN" dirty="0"/>
          </a:p>
          <a:p>
            <a:r>
              <a:rPr lang="zh-CN" altLang="en-US" dirty="0"/>
              <a:t>能否被观察到</a:t>
            </a:r>
          </a:p>
        </p:txBody>
      </p:sp>
      <p:sp>
        <p:nvSpPr>
          <p:cNvPr id="17" name="文本框 16">
            <a:extLst>
              <a:ext uri="{FF2B5EF4-FFF2-40B4-BE49-F238E27FC236}">
                <a16:creationId xmlns:a16="http://schemas.microsoft.com/office/drawing/2014/main" id="{F5B8451A-C170-6247-892D-759816C63760}"/>
              </a:ext>
            </a:extLst>
          </p:cNvPr>
          <p:cNvSpPr txBox="1"/>
          <p:nvPr/>
        </p:nvSpPr>
        <p:spPr>
          <a:xfrm>
            <a:off x="634166" y="1652653"/>
            <a:ext cx="854927" cy="646331"/>
          </a:xfrm>
          <a:prstGeom prst="rect">
            <a:avLst/>
          </a:prstGeom>
          <a:noFill/>
        </p:spPr>
        <p:txBody>
          <a:bodyPr wrap="square" rtlCol="0">
            <a:spAutoFit/>
          </a:bodyPr>
          <a:lstStyle/>
          <a:p>
            <a:r>
              <a:rPr lang="zh-CN" altLang="en-US" dirty="0"/>
              <a:t>轨道编号 </a:t>
            </a:r>
          </a:p>
        </p:txBody>
      </p:sp>
      <p:sp>
        <p:nvSpPr>
          <p:cNvPr id="18" name="文本框 17">
            <a:extLst>
              <a:ext uri="{FF2B5EF4-FFF2-40B4-BE49-F238E27FC236}">
                <a16:creationId xmlns:a16="http://schemas.microsoft.com/office/drawing/2014/main" id="{38AADF63-84C7-275F-4602-21F83043D469}"/>
              </a:ext>
            </a:extLst>
          </p:cNvPr>
          <p:cNvSpPr txBox="1"/>
          <p:nvPr/>
        </p:nvSpPr>
        <p:spPr>
          <a:xfrm>
            <a:off x="1179119" y="1652654"/>
            <a:ext cx="854927" cy="923330"/>
          </a:xfrm>
          <a:prstGeom prst="rect">
            <a:avLst/>
          </a:prstGeom>
          <a:noFill/>
        </p:spPr>
        <p:txBody>
          <a:bodyPr wrap="square" rtlCol="0">
            <a:spAutoFit/>
          </a:bodyPr>
          <a:lstStyle/>
          <a:p>
            <a:r>
              <a:rPr lang="zh-CN" altLang="en-US" dirty="0"/>
              <a:t>物体类别</a:t>
            </a:r>
            <a:endParaRPr lang="en-US" altLang="zh-CN" dirty="0"/>
          </a:p>
          <a:p>
            <a:r>
              <a:rPr lang="en-US" altLang="zh-CN" dirty="0"/>
              <a:t>(NL)</a:t>
            </a:r>
            <a:endParaRPr lang="zh-CN" altLang="en-US" dirty="0"/>
          </a:p>
        </p:txBody>
      </p:sp>
      <p:sp>
        <p:nvSpPr>
          <p:cNvPr id="19" name="文本框 18">
            <a:extLst>
              <a:ext uri="{FF2B5EF4-FFF2-40B4-BE49-F238E27FC236}">
                <a16:creationId xmlns:a16="http://schemas.microsoft.com/office/drawing/2014/main" id="{356A70E1-A1D0-530B-C82E-CF26E44463F7}"/>
              </a:ext>
            </a:extLst>
          </p:cNvPr>
          <p:cNvSpPr txBox="1"/>
          <p:nvPr/>
        </p:nvSpPr>
        <p:spPr>
          <a:xfrm>
            <a:off x="2123259" y="1647795"/>
            <a:ext cx="854927" cy="923330"/>
          </a:xfrm>
          <a:prstGeom prst="rect">
            <a:avLst/>
          </a:prstGeom>
          <a:noFill/>
        </p:spPr>
        <p:txBody>
          <a:bodyPr wrap="square" rtlCol="0">
            <a:spAutoFit/>
          </a:bodyPr>
          <a:lstStyle/>
          <a:p>
            <a:r>
              <a:rPr lang="zh-CN" altLang="en-US" dirty="0"/>
              <a:t>物体类别</a:t>
            </a:r>
            <a:endParaRPr lang="en-US" altLang="zh-CN" dirty="0"/>
          </a:p>
          <a:p>
            <a:r>
              <a:rPr lang="en-US" altLang="zh-CN" dirty="0"/>
              <a:t>(DI)</a:t>
            </a:r>
            <a:endParaRPr lang="zh-CN" altLang="en-US" dirty="0"/>
          </a:p>
        </p:txBody>
      </p:sp>
      <p:sp>
        <p:nvSpPr>
          <p:cNvPr id="20" name="文本框 19">
            <a:extLst>
              <a:ext uri="{FF2B5EF4-FFF2-40B4-BE49-F238E27FC236}">
                <a16:creationId xmlns:a16="http://schemas.microsoft.com/office/drawing/2014/main" id="{751773F3-C56A-665F-7EB4-8D7B28F94AD7}"/>
              </a:ext>
            </a:extLst>
          </p:cNvPr>
          <p:cNvSpPr txBox="1"/>
          <p:nvPr/>
        </p:nvSpPr>
        <p:spPr>
          <a:xfrm>
            <a:off x="2800573" y="1647795"/>
            <a:ext cx="738082" cy="646331"/>
          </a:xfrm>
          <a:prstGeom prst="rect">
            <a:avLst/>
          </a:prstGeom>
          <a:noFill/>
        </p:spPr>
        <p:txBody>
          <a:bodyPr wrap="square" rtlCol="0">
            <a:spAutoFit/>
          </a:bodyPr>
          <a:lstStyle/>
          <a:p>
            <a:r>
              <a:rPr lang="zh-CN" altLang="en-US" dirty="0"/>
              <a:t>时间戳</a:t>
            </a:r>
          </a:p>
        </p:txBody>
      </p:sp>
      <p:sp>
        <p:nvSpPr>
          <p:cNvPr id="21" name="文本框 20">
            <a:extLst>
              <a:ext uri="{FF2B5EF4-FFF2-40B4-BE49-F238E27FC236}">
                <a16:creationId xmlns:a16="http://schemas.microsoft.com/office/drawing/2014/main" id="{ED79AA6F-3ECB-228A-173A-D524774B3295}"/>
              </a:ext>
            </a:extLst>
          </p:cNvPr>
          <p:cNvSpPr txBox="1"/>
          <p:nvPr/>
        </p:nvSpPr>
        <p:spPr>
          <a:xfrm>
            <a:off x="3503491" y="1647795"/>
            <a:ext cx="738082" cy="923330"/>
          </a:xfrm>
          <a:prstGeom prst="rect">
            <a:avLst/>
          </a:prstGeom>
          <a:noFill/>
        </p:spPr>
        <p:txBody>
          <a:bodyPr wrap="square" rtlCol="0">
            <a:spAutoFit/>
          </a:bodyPr>
          <a:lstStyle/>
          <a:p>
            <a:r>
              <a:rPr lang="zh-CN" altLang="en-US" b="1" dirty="0"/>
              <a:t>当前位置</a:t>
            </a:r>
            <a:endParaRPr lang="en-US" altLang="zh-CN" b="1" dirty="0"/>
          </a:p>
          <a:p>
            <a:r>
              <a:rPr lang="en-US" altLang="zh-CN" b="1" dirty="0"/>
              <a:t>(</a:t>
            </a:r>
            <a:r>
              <a:rPr lang="en-US" altLang="zh-CN" b="1" i="1" dirty="0"/>
              <a:t>x</a:t>
            </a:r>
            <a:r>
              <a:rPr lang="en-US" altLang="zh-CN" b="1" dirty="0"/>
              <a:t>)</a:t>
            </a:r>
            <a:endParaRPr lang="zh-CN" altLang="en-US" b="1" dirty="0"/>
          </a:p>
        </p:txBody>
      </p:sp>
      <p:sp>
        <p:nvSpPr>
          <p:cNvPr id="22" name="文本框 21">
            <a:extLst>
              <a:ext uri="{FF2B5EF4-FFF2-40B4-BE49-F238E27FC236}">
                <a16:creationId xmlns:a16="http://schemas.microsoft.com/office/drawing/2014/main" id="{250E087F-2EDB-2213-F23B-0B8EB0F5DAAD}"/>
              </a:ext>
            </a:extLst>
          </p:cNvPr>
          <p:cNvSpPr txBox="1"/>
          <p:nvPr/>
        </p:nvSpPr>
        <p:spPr>
          <a:xfrm>
            <a:off x="4241573" y="1647794"/>
            <a:ext cx="738082" cy="1200329"/>
          </a:xfrm>
          <a:prstGeom prst="rect">
            <a:avLst/>
          </a:prstGeom>
          <a:noFill/>
        </p:spPr>
        <p:txBody>
          <a:bodyPr wrap="square" rtlCol="0">
            <a:spAutoFit/>
          </a:bodyPr>
          <a:lstStyle/>
          <a:p>
            <a:r>
              <a:rPr lang="zh-CN" altLang="en-US" b="1" dirty="0"/>
              <a:t>当前位置</a:t>
            </a:r>
            <a:endParaRPr lang="en-US" altLang="zh-CN" b="1" dirty="0"/>
          </a:p>
          <a:p>
            <a:r>
              <a:rPr lang="en-US" altLang="zh-CN" b="1" dirty="0"/>
              <a:t>(</a:t>
            </a:r>
            <a:r>
              <a:rPr lang="en-US" altLang="zh-CN" b="1" i="1" dirty="0"/>
              <a:t>y</a:t>
            </a:r>
            <a:r>
              <a:rPr lang="en-US" altLang="zh-CN" b="1" dirty="0"/>
              <a:t>)</a:t>
            </a:r>
            <a:endParaRPr lang="zh-CN" altLang="en-US" b="1" dirty="0"/>
          </a:p>
          <a:p>
            <a:endParaRPr lang="zh-CN" altLang="en-US" dirty="0"/>
          </a:p>
        </p:txBody>
      </p:sp>
      <p:sp>
        <p:nvSpPr>
          <p:cNvPr id="23" name="文本框 22">
            <a:extLst>
              <a:ext uri="{FF2B5EF4-FFF2-40B4-BE49-F238E27FC236}">
                <a16:creationId xmlns:a16="http://schemas.microsoft.com/office/drawing/2014/main" id="{A24527CE-880E-963E-4AC8-E2AF618DEF56}"/>
              </a:ext>
            </a:extLst>
          </p:cNvPr>
          <p:cNvSpPr txBox="1"/>
          <p:nvPr/>
        </p:nvSpPr>
        <p:spPr>
          <a:xfrm>
            <a:off x="4766878" y="1647793"/>
            <a:ext cx="738082" cy="923330"/>
          </a:xfrm>
          <a:prstGeom prst="rect">
            <a:avLst/>
          </a:prstGeom>
          <a:noFill/>
        </p:spPr>
        <p:txBody>
          <a:bodyPr wrap="square" rtlCol="0">
            <a:spAutoFit/>
          </a:bodyPr>
          <a:lstStyle/>
          <a:p>
            <a:r>
              <a:rPr lang="zh-CN" altLang="en-US" b="1" dirty="0"/>
              <a:t>当前朝向</a:t>
            </a:r>
          </a:p>
          <a:p>
            <a:endParaRPr lang="zh-CN" altLang="en-US" dirty="0"/>
          </a:p>
        </p:txBody>
      </p:sp>
      <p:sp>
        <p:nvSpPr>
          <p:cNvPr id="24" name="文本框 23">
            <a:extLst>
              <a:ext uri="{FF2B5EF4-FFF2-40B4-BE49-F238E27FC236}">
                <a16:creationId xmlns:a16="http://schemas.microsoft.com/office/drawing/2014/main" id="{13A9EDC3-E4CC-96A7-764F-6D7A627BEAAF}"/>
              </a:ext>
            </a:extLst>
          </p:cNvPr>
          <p:cNvSpPr txBox="1"/>
          <p:nvPr/>
        </p:nvSpPr>
        <p:spPr>
          <a:xfrm>
            <a:off x="5292183" y="1647793"/>
            <a:ext cx="738082" cy="646331"/>
          </a:xfrm>
          <a:prstGeom prst="rect">
            <a:avLst/>
          </a:prstGeom>
          <a:noFill/>
        </p:spPr>
        <p:txBody>
          <a:bodyPr wrap="square" rtlCol="0">
            <a:spAutoFit/>
          </a:bodyPr>
          <a:lstStyle/>
          <a:p>
            <a:r>
              <a:rPr lang="zh-CN" altLang="en-US" b="1" dirty="0"/>
              <a:t>横向速度</a:t>
            </a:r>
          </a:p>
        </p:txBody>
      </p:sp>
      <p:sp>
        <p:nvSpPr>
          <p:cNvPr id="25" name="文本框 24">
            <a:extLst>
              <a:ext uri="{FF2B5EF4-FFF2-40B4-BE49-F238E27FC236}">
                <a16:creationId xmlns:a16="http://schemas.microsoft.com/office/drawing/2014/main" id="{F4B4E4A2-0918-A1BF-95B0-B0A29E2DDFB5}"/>
              </a:ext>
            </a:extLst>
          </p:cNvPr>
          <p:cNvSpPr txBox="1"/>
          <p:nvPr/>
        </p:nvSpPr>
        <p:spPr>
          <a:xfrm>
            <a:off x="5838837" y="1647792"/>
            <a:ext cx="738082" cy="646331"/>
          </a:xfrm>
          <a:prstGeom prst="rect">
            <a:avLst/>
          </a:prstGeom>
          <a:noFill/>
        </p:spPr>
        <p:txBody>
          <a:bodyPr wrap="square" rtlCol="0">
            <a:spAutoFit/>
          </a:bodyPr>
          <a:lstStyle/>
          <a:p>
            <a:r>
              <a:rPr lang="zh-CN" altLang="en-US" b="1" dirty="0"/>
              <a:t>纵向速度</a:t>
            </a:r>
          </a:p>
        </p:txBody>
      </p:sp>
      <p:sp>
        <p:nvSpPr>
          <p:cNvPr id="26" name="文本框 25">
            <a:extLst>
              <a:ext uri="{FF2B5EF4-FFF2-40B4-BE49-F238E27FC236}">
                <a16:creationId xmlns:a16="http://schemas.microsoft.com/office/drawing/2014/main" id="{4E76828C-6DD2-4CC0-4185-16EB843301B5}"/>
              </a:ext>
            </a:extLst>
          </p:cNvPr>
          <p:cNvSpPr txBox="1"/>
          <p:nvPr/>
        </p:nvSpPr>
        <p:spPr>
          <a:xfrm>
            <a:off x="6410301" y="1647792"/>
            <a:ext cx="738082" cy="646331"/>
          </a:xfrm>
          <a:prstGeom prst="rect">
            <a:avLst/>
          </a:prstGeom>
          <a:noFill/>
        </p:spPr>
        <p:txBody>
          <a:bodyPr wrap="square" rtlCol="0">
            <a:spAutoFit/>
          </a:bodyPr>
          <a:lstStyle/>
          <a:p>
            <a:r>
              <a:rPr lang="zh-CN" altLang="en-US" dirty="0"/>
              <a:t>所属场景</a:t>
            </a:r>
          </a:p>
        </p:txBody>
      </p:sp>
      <p:sp>
        <p:nvSpPr>
          <p:cNvPr id="27" name="文本框 26">
            <a:extLst>
              <a:ext uri="{FF2B5EF4-FFF2-40B4-BE49-F238E27FC236}">
                <a16:creationId xmlns:a16="http://schemas.microsoft.com/office/drawing/2014/main" id="{3CEE304C-2378-488F-AE5F-D375A87D465A}"/>
              </a:ext>
            </a:extLst>
          </p:cNvPr>
          <p:cNvSpPr txBox="1"/>
          <p:nvPr/>
        </p:nvSpPr>
        <p:spPr>
          <a:xfrm>
            <a:off x="7160383" y="1647792"/>
            <a:ext cx="738082" cy="1200329"/>
          </a:xfrm>
          <a:prstGeom prst="rect">
            <a:avLst/>
          </a:prstGeom>
          <a:noFill/>
        </p:spPr>
        <p:txBody>
          <a:bodyPr wrap="square" rtlCol="0">
            <a:spAutoFit/>
          </a:bodyPr>
          <a:lstStyle/>
          <a:p>
            <a:r>
              <a:rPr lang="zh-CN" altLang="en-US" dirty="0"/>
              <a:t>时间戳起始位置</a:t>
            </a:r>
          </a:p>
        </p:txBody>
      </p:sp>
      <p:sp>
        <p:nvSpPr>
          <p:cNvPr id="28" name="文本框 27">
            <a:extLst>
              <a:ext uri="{FF2B5EF4-FFF2-40B4-BE49-F238E27FC236}">
                <a16:creationId xmlns:a16="http://schemas.microsoft.com/office/drawing/2014/main" id="{4E40521A-B128-8F23-8160-B6C76F0977CB}"/>
              </a:ext>
            </a:extLst>
          </p:cNvPr>
          <p:cNvSpPr txBox="1"/>
          <p:nvPr/>
        </p:nvSpPr>
        <p:spPr>
          <a:xfrm>
            <a:off x="8019565" y="1647791"/>
            <a:ext cx="738082" cy="1200329"/>
          </a:xfrm>
          <a:prstGeom prst="rect">
            <a:avLst/>
          </a:prstGeom>
          <a:noFill/>
        </p:spPr>
        <p:txBody>
          <a:bodyPr wrap="square" rtlCol="0">
            <a:spAutoFit/>
          </a:bodyPr>
          <a:lstStyle/>
          <a:p>
            <a:r>
              <a:rPr lang="zh-CN" altLang="en-US" dirty="0"/>
              <a:t>时间戳终点位置</a:t>
            </a:r>
          </a:p>
        </p:txBody>
      </p:sp>
      <p:sp>
        <p:nvSpPr>
          <p:cNvPr id="29" name="文本框 28">
            <a:extLst>
              <a:ext uri="{FF2B5EF4-FFF2-40B4-BE49-F238E27FC236}">
                <a16:creationId xmlns:a16="http://schemas.microsoft.com/office/drawing/2014/main" id="{BC5E4C14-A7AC-15F8-9FD5-FCA5DE9A2FF4}"/>
              </a:ext>
            </a:extLst>
          </p:cNvPr>
          <p:cNvSpPr txBox="1"/>
          <p:nvPr/>
        </p:nvSpPr>
        <p:spPr>
          <a:xfrm>
            <a:off x="8726326" y="1658202"/>
            <a:ext cx="738082" cy="646331"/>
          </a:xfrm>
          <a:prstGeom prst="rect">
            <a:avLst/>
          </a:prstGeom>
          <a:noFill/>
        </p:spPr>
        <p:txBody>
          <a:bodyPr wrap="square" rtlCol="0">
            <a:spAutoFit/>
          </a:bodyPr>
          <a:lstStyle/>
          <a:p>
            <a:r>
              <a:rPr lang="zh-CN" altLang="en-US" dirty="0"/>
              <a:t>总帧数</a:t>
            </a:r>
          </a:p>
        </p:txBody>
      </p:sp>
      <p:sp>
        <p:nvSpPr>
          <p:cNvPr id="30" name="文本框 29">
            <a:extLst>
              <a:ext uri="{FF2B5EF4-FFF2-40B4-BE49-F238E27FC236}">
                <a16:creationId xmlns:a16="http://schemas.microsoft.com/office/drawing/2014/main" id="{A4583065-78FA-F8A4-BD45-A0CB8D764EDB}"/>
              </a:ext>
            </a:extLst>
          </p:cNvPr>
          <p:cNvSpPr txBox="1"/>
          <p:nvPr/>
        </p:nvSpPr>
        <p:spPr>
          <a:xfrm>
            <a:off x="9421280" y="1647790"/>
            <a:ext cx="738082" cy="646331"/>
          </a:xfrm>
          <a:prstGeom prst="rect">
            <a:avLst/>
          </a:prstGeom>
          <a:noFill/>
        </p:spPr>
        <p:txBody>
          <a:bodyPr wrap="square" rtlCol="0">
            <a:spAutoFit/>
          </a:bodyPr>
          <a:lstStyle/>
          <a:p>
            <a:r>
              <a:rPr lang="zh-CN" altLang="en-US" dirty="0"/>
              <a:t>目标轨道</a:t>
            </a:r>
          </a:p>
        </p:txBody>
      </p:sp>
      <p:sp>
        <p:nvSpPr>
          <p:cNvPr id="31" name="文本框 30">
            <a:extLst>
              <a:ext uri="{FF2B5EF4-FFF2-40B4-BE49-F238E27FC236}">
                <a16:creationId xmlns:a16="http://schemas.microsoft.com/office/drawing/2014/main" id="{8FC1D5B5-EBC6-1B22-B8EF-BD74F21EEF1A}"/>
              </a:ext>
            </a:extLst>
          </p:cNvPr>
          <p:cNvSpPr txBox="1"/>
          <p:nvPr/>
        </p:nvSpPr>
        <p:spPr>
          <a:xfrm>
            <a:off x="9963813" y="1647790"/>
            <a:ext cx="738082" cy="646331"/>
          </a:xfrm>
          <a:prstGeom prst="rect">
            <a:avLst/>
          </a:prstGeom>
          <a:noFill/>
        </p:spPr>
        <p:txBody>
          <a:bodyPr wrap="square" rtlCol="0">
            <a:spAutoFit/>
          </a:bodyPr>
          <a:lstStyle/>
          <a:p>
            <a:r>
              <a:rPr lang="zh-CN" altLang="en-US" dirty="0"/>
              <a:t>采集城市</a:t>
            </a:r>
          </a:p>
        </p:txBody>
      </p:sp>
      <p:sp>
        <p:nvSpPr>
          <p:cNvPr id="32" name="文本框 31">
            <a:extLst>
              <a:ext uri="{FF2B5EF4-FFF2-40B4-BE49-F238E27FC236}">
                <a16:creationId xmlns:a16="http://schemas.microsoft.com/office/drawing/2014/main" id="{93FC63C7-8801-159A-E5B4-C1CEE37CBD6C}"/>
              </a:ext>
            </a:extLst>
          </p:cNvPr>
          <p:cNvSpPr txBox="1"/>
          <p:nvPr/>
        </p:nvSpPr>
        <p:spPr>
          <a:xfrm>
            <a:off x="10546339" y="1647789"/>
            <a:ext cx="738082" cy="646331"/>
          </a:xfrm>
          <a:prstGeom prst="rect">
            <a:avLst/>
          </a:prstGeom>
          <a:noFill/>
        </p:spPr>
        <p:txBody>
          <a:bodyPr wrap="square" rtlCol="0">
            <a:spAutoFit/>
          </a:bodyPr>
          <a:lstStyle/>
          <a:p>
            <a:r>
              <a:rPr lang="zh-CN" altLang="en-US" dirty="0"/>
              <a:t>地图编号</a:t>
            </a:r>
          </a:p>
        </p:txBody>
      </p:sp>
      <p:sp>
        <p:nvSpPr>
          <p:cNvPr id="33" name="文本框 32">
            <a:extLst>
              <a:ext uri="{FF2B5EF4-FFF2-40B4-BE49-F238E27FC236}">
                <a16:creationId xmlns:a16="http://schemas.microsoft.com/office/drawing/2014/main" id="{72B6743E-E33C-12BF-E341-0A0751C03149}"/>
              </a:ext>
            </a:extLst>
          </p:cNvPr>
          <p:cNvSpPr txBox="1"/>
          <p:nvPr/>
        </p:nvSpPr>
        <p:spPr>
          <a:xfrm>
            <a:off x="11141086" y="1647789"/>
            <a:ext cx="738082" cy="923330"/>
          </a:xfrm>
          <a:prstGeom prst="rect">
            <a:avLst/>
          </a:prstGeom>
          <a:noFill/>
        </p:spPr>
        <p:txBody>
          <a:bodyPr wrap="square" rtlCol="0">
            <a:spAutoFit/>
          </a:bodyPr>
          <a:lstStyle/>
          <a:p>
            <a:r>
              <a:rPr lang="zh-CN" altLang="en-US" dirty="0"/>
              <a:t>数据切片编号</a:t>
            </a:r>
          </a:p>
        </p:txBody>
      </p:sp>
      <p:sp>
        <p:nvSpPr>
          <p:cNvPr id="35" name="文本框 34">
            <a:extLst>
              <a:ext uri="{FF2B5EF4-FFF2-40B4-BE49-F238E27FC236}">
                <a16:creationId xmlns:a16="http://schemas.microsoft.com/office/drawing/2014/main" id="{BAD7E250-871D-DE2E-7F2E-C70C1B0D15C0}"/>
              </a:ext>
            </a:extLst>
          </p:cNvPr>
          <p:cNvSpPr txBox="1"/>
          <p:nvPr/>
        </p:nvSpPr>
        <p:spPr>
          <a:xfrm>
            <a:off x="-56355" y="620118"/>
            <a:ext cx="6159190" cy="369332"/>
          </a:xfrm>
          <a:prstGeom prst="rect">
            <a:avLst/>
          </a:prstGeom>
          <a:noFill/>
        </p:spPr>
        <p:txBody>
          <a:bodyPr wrap="square">
            <a:spAutoFit/>
          </a:bodyPr>
          <a:lstStyle/>
          <a:p>
            <a:r>
              <a:rPr lang="en-US" altLang="zh-CN" b="1" dirty="0"/>
              <a:t>Argoverse motion forecast </a:t>
            </a:r>
            <a:r>
              <a:rPr lang="zh-CN" altLang="en-US" b="1" dirty="0"/>
              <a:t>数据包的内容</a:t>
            </a:r>
          </a:p>
        </p:txBody>
      </p:sp>
      <p:sp>
        <p:nvSpPr>
          <p:cNvPr id="6" name="矩形: 圆角 5">
            <a:extLst>
              <a:ext uri="{FF2B5EF4-FFF2-40B4-BE49-F238E27FC236}">
                <a16:creationId xmlns:a16="http://schemas.microsoft.com/office/drawing/2014/main" id="{8F838162-EC44-1C59-1CFB-C781AAADB829}"/>
              </a:ext>
            </a:extLst>
          </p:cNvPr>
          <p:cNvSpPr/>
          <p:nvPr/>
        </p:nvSpPr>
        <p:spPr>
          <a:xfrm>
            <a:off x="74342" y="3048347"/>
            <a:ext cx="2954956" cy="2820202"/>
          </a:xfrm>
          <a:prstGeom prst="roundRect">
            <a:avLst>
              <a:gd name="adj" fmla="val 5510"/>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A536909-8920-EC00-213A-36B8C7D9130D}"/>
              </a:ext>
            </a:extLst>
          </p:cNvPr>
          <p:cNvSpPr/>
          <p:nvPr/>
        </p:nvSpPr>
        <p:spPr>
          <a:xfrm>
            <a:off x="840902" y="5719748"/>
            <a:ext cx="1372956" cy="31758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车辆状态集</a:t>
            </a:r>
          </a:p>
        </p:txBody>
      </p:sp>
      <p:sp>
        <p:nvSpPr>
          <p:cNvPr id="8" name="矩形: 圆角 7">
            <a:extLst>
              <a:ext uri="{FF2B5EF4-FFF2-40B4-BE49-F238E27FC236}">
                <a16:creationId xmlns:a16="http://schemas.microsoft.com/office/drawing/2014/main" id="{F0DCF278-F211-EE83-707D-7E86A125E903}"/>
              </a:ext>
            </a:extLst>
          </p:cNvPr>
          <p:cNvSpPr/>
          <p:nvPr/>
        </p:nvSpPr>
        <p:spPr>
          <a:xfrm>
            <a:off x="168974" y="4099934"/>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D9DD23B8-1396-F4A9-0417-094331B1D39F}"/>
              </a:ext>
            </a:extLst>
          </p:cNvPr>
          <p:cNvSpPr/>
          <p:nvPr/>
        </p:nvSpPr>
        <p:spPr>
          <a:xfrm>
            <a:off x="160155" y="3243478"/>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F78276FD-2804-157E-DA66-1B4316FB47A3}"/>
              </a:ext>
            </a:extLst>
          </p:cNvPr>
          <p:cNvSpPr/>
          <p:nvPr/>
        </p:nvSpPr>
        <p:spPr>
          <a:xfrm>
            <a:off x="168343" y="3667255"/>
            <a:ext cx="1248473"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B5917A69-FD8A-AB60-AA94-2A61994694BF}"/>
              </a:ext>
            </a:extLst>
          </p:cNvPr>
          <p:cNvSpPr txBox="1"/>
          <p:nvPr/>
        </p:nvSpPr>
        <p:spPr>
          <a:xfrm>
            <a:off x="414717" y="3640484"/>
            <a:ext cx="776019"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偏航角</a:t>
            </a:r>
          </a:p>
        </p:txBody>
      </p:sp>
      <p:sp>
        <p:nvSpPr>
          <p:cNvPr id="13" name="文本框 12">
            <a:extLst>
              <a:ext uri="{FF2B5EF4-FFF2-40B4-BE49-F238E27FC236}">
                <a16:creationId xmlns:a16="http://schemas.microsoft.com/office/drawing/2014/main" id="{1B96EDBB-4110-5C01-D130-99ABA4F984AC}"/>
              </a:ext>
            </a:extLst>
          </p:cNvPr>
          <p:cNvSpPr txBox="1"/>
          <p:nvPr/>
        </p:nvSpPr>
        <p:spPr>
          <a:xfrm>
            <a:off x="110519" y="4069790"/>
            <a:ext cx="1372956" cy="32662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速度偏差权重</a:t>
            </a:r>
          </a:p>
        </p:txBody>
      </p:sp>
      <p:sp>
        <p:nvSpPr>
          <p:cNvPr id="16" name="文本框 15">
            <a:extLst>
              <a:ext uri="{FF2B5EF4-FFF2-40B4-BE49-F238E27FC236}">
                <a16:creationId xmlns:a16="http://schemas.microsoft.com/office/drawing/2014/main" id="{73AD96E2-673E-D8E2-D216-CE49BC2CDB8F}"/>
              </a:ext>
            </a:extLst>
          </p:cNvPr>
          <p:cNvSpPr txBox="1"/>
          <p:nvPr/>
        </p:nvSpPr>
        <p:spPr>
          <a:xfrm>
            <a:off x="74342" y="3244766"/>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横向位置偏差</a:t>
            </a:r>
          </a:p>
        </p:txBody>
      </p:sp>
      <p:sp>
        <p:nvSpPr>
          <p:cNvPr id="34" name="矩形: 圆角 33">
            <a:extLst>
              <a:ext uri="{FF2B5EF4-FFF2-40B4-BE49-F238E27FC236}">
                <a16:creationId xmlns:a16="http://schemas.microsoft.com/office/drawing/2014/main" id="{775E36D6-42C6-B758-D752-E24F4540F3D8}"/>
              </a:ext>
            </a:extLst>
          </p:cNvPr>
          <p:cNvSpPr/>
          <p:nvPr/>
        </p:nvSpPr>
        <p:spPr>
          <a:xfrm>
            <a:off x="159313" y="5002191"/>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6" name="矩形: 圆角 35">
            <a:extLst>
              <a:ext uri="{FF2B5EF4-FFF2-40B4-BE49-F238E27FC236}">
                <a16:creationId xmlns:a16="http://schemas.microsoft.com/office/drawing/2014/main" id="{09455FF5-9C14-069B-DF50-39C3A1C0B267}"/>
              </a:ext>
            </a:extLst>
          </p:cNvPr>
          <p:cNvSpPr/>
          <p:nvPr/>
        </p:nvSpPr>
        <p:spPr>
          <a:xfrm>
            <a:off x="160155" y="4524358"/>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D838F32-BE61-FB2B-95A2-F39837B8B7CF}"/>
              </a:ext>
            </a:extLst>
          </p:cNvPr>
          <p:cNvSpPr txBox="1"/>
          <p:nvPr/>
        </p:nvSpPr>
        <p:spPr>
          <a:xfrm>
            <a:off x="109159" y="5012116"/>
            <a:ext cx="1415772" cy="338554"/>
          </a:xfrm>
          <a:prstGeom prst="rect">
            <a:avLst/>
          </a:prstGeom>
          <a:noFill/>
        </p:spPr>
        <p:txBody>
          <a:bodyPr wrap="none" rtlCol="0">
            <a:spAutoFit/>
          </a:bodyPr>
          <a:lstStyle/>
          <a:p>
            <a:r>
              <a:rPr lang="zh-CN" altLang="en-US" sz="1600" dirty="0">
                <a:highlight>
                  <a:srgbClr val="00FF00"/>
                </a:highlight>
                <a:latin typeface="微软雅黑" panose="020B0503020204020204" pitchFamily="34" charset="-122"/>
                <a:ea typeface="微软雅黑" panose="020B0503020204020204" pitchFamily="34" charset="-122"/>
              </a:rPr>
              <a:t>前轮转向速率</a:t>
            </a:r>
          </a:p>
        </p:txBody>
      </p:sp>
      <p:sp>
        <p:nvSpPr>
          <p:cNvPr id="38" name="文本框 37">
            <a:extLst>
              <a:ext uri="{FF2B5EF4-FFF2-40B4-BE49-F238E27FC236}">
                <a16:creationId xmlns:a16="http://schemas.microsoft.com/office/drawing/2014/main" id="{274CEC90-BA45-6362-80E7-12942C194440}"/>
              </a:ext>
            </a:extLst>
          </p:cNvPr>
          <p:cNvSpPr txBox="1"/>
          <p:nvPr/>
        </p:nvSpPr>
        <p:spPr>
          <a:xfrm>
            <a:off x="74342" y="4525646"/>
            <a:ext cx="1413698" cy="326622"/>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纵向加速度</a:t>
            </a:r>
          </a:p>
        </p:txBody>
      </p:sp>
      <p:sp>
        <p:nvSpPr>
          <p:cNvPr id="39" name="矩形: 圆角 38">
            <a:extLst>
              <a:ext uri="{FF2B5EF4-FFF2-40B4-BE49-F238E27FC236}">
                <a16:creationId xmlns:a16="http://schemas.microsoft.com/office/drawing/2014/main" id="{CB3813D5-2E73-554F-6931-2E7D5D4A30AF}"/>
              </a:ext>
            </a:extLst>
          </p:cNvPr>
          <p:cNvSpPr/>
          <p:nvPr/>
        </p:nvSpPr>
        <p:spPr>
          <a:xfrm>
            <a:off x="1532270" y="3261985"/>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0" name="矩形: 圆角 39">
            <a:extLst>
              <a:ext uri="{FF2B5EF4-FFF2-40B4-BE49-F238E27FC236}">
                <a16:creationId xmlns:a16="http://schemas.microsoft.com/office/drawing/2014/main" id="{3B317FCA-891A-A9B0-B5F9-E3DEF9DC891D}"/>
              </a:ext>
            </a:extLst>
          </p:cNvPr>
          <p:cNvSpPr/>
          <p:nvPr/>
        </p:nvSpPr>
        <p:spPr>
          <a:xfrm>
            <a:off x="1510817" y="3678429"/>
            <a:ext cx="1287407"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16D475F2-5B65-1F74-F8B0-E85DD203F0AA}"/>
              </a:ext>
            </a:extLst>
          </p:cNvPr>
          <p:cNvSpPr txBox="1"/>
          <p:nvPr/>
        </p:nvSpPr>
        <p:spPr>
          <a:xfrm>
            <a:off x="1764874" y="3650680"/>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加速度</a:t>
            </a:r>
          </a:p>
        </p:txBody>
      </p:sp>
      <p:sp>
        <p:nvSpPr>
          <p:cNvPr id="42" name="矩形: 圆角 41">
            <a:extLst>
              <a:ext uri="{FF2B5EF4-FFF2-40B4-BE49-F238E27FC236}">
                <a16:creationId xmlns:a16="http://schemas.microsoft.com/office/drawing/2014/main" id="{87F404FD-531D-581F-74C5-0C6151845F5E}"/>
              </a:ext>
            </a:extLst>
          </p:cNvPr>
          <p:cNvSpPr/>
          <p:nvPr/>
        </p:nvSpPr>
        <p:spPr>
          <a:xfrm>
            <a:off x="1541583" y="4098463"/>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3" name="矩形: 圆角 42">
            <a:extLst>
              <a:ext uri="{FF2B5EF4-FFF2-40B4-BE49-F238E27FC236}">
                <a16:creationId xmlns:a16="http://schemas.microsoft.com/office/drawing/2014/main" id="{C084C914-2471-4195-82A8-11F44D7F502A}"/>
              </a:ext>
            </a:extLst>
          </p:cNvPr>
          <p:cNvSpPr/>
          <p:nvPr/>
        </p:nvSpPr>
        <p:spPr>
          <a:xfrm>
            <a:off x="1532270" y="4525646"/>
            <a:ext cx="1287405" cy="3178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1A31FA94-6B4A-BF37-DE18-425B0D3AAB48}"/>
              </a:ext>
            </a:extLst>
          </p:cNvPr>
          <p:cNvSpPr txBox="1"/>
          <p:nvPr/>
        </p:nvSpPr>
        <p:spPr>
          <a:xfrm>
            <a:off x="1443781" y="4081479"/>
            <a:ext cx="150393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侧滑角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偏航率</a:t>
            </a:r>
          </a:p>
        </p:txBody>
      </p:sp>
      <p:sp>
        <p:nvSpPr>
          <p:cNvPr id="45" name="文本框 44">
            <a:extLst>
              <a:ext uri="{FF2B5EF4-FFF2-40B4-BE49-F238E27FC236}">
                <a16:creationId xmlns:a16="http://schemas.microsoft.com/office/drawing/2014/main" id="{73844D3A-B0F3-C357-95EA-29ABBFCA933A}"/>
              </a:ext>
            </a:extLst>
          </p:cNvPr>
          <p:cNvSpPr txBox="1"/>
          <p:nvPr/>
        </p:nvSpPr>
        <p:spPr>
          <a:xfrm>
            <a:off x="1465234" y="4508901"/>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与障碍物距离</a:t>
            </a:r>
          </a:p>
        </p:txBody>
      </p:sp>
      <p:sp>
        <p:nvSpPr>
          <p:cNvPr id="46" name="文本框 45">
            <a:extLst>
              <a:ext uri="{FF2B5EF4-FFF2-40B4-BE49-F238E27FC236}">
                <a16:creationId xmlns:a16="http://schemas.microsoft.com/office/drawing/2014/main" id="{7E61AF43-6DD1-2ABF-6C54-6F15D903B335}"/>
              </a:ext>
            </a:extLst>
          </p:cNvPr>
          <p:cNvSpPr txBox="1"/>
          <p:nvPr/>
        </p:nvSpPr>
        <p:spPr>
          <a:xfrm>
            <a:off x="1443781" y="3263320"/>
            <a:ext cx="1457784" cy="338554"/>
          </a:xfrm>
          <a:prstGeom prst="rect">
            <a:avLst/>
          </a:prstGeom>
          <a:noFill/>
        </p:spPr>
        <p:txBody>
          <a:bodyPr wrap="square">
            <a:spAutoFit/>
          </a:bodyPr>
          <a:lstStyle/>
          <a:p>
            <a:pPr algn="ctr"/>
            <a:r>
              <a:rPr lang="zh-CN" altLang="en-US" sz="1600" b="0" i="0" dirty="0">
                <a:solidFill>
                  <a:srgbClr val="262626"/>
                </a:solidFill>
                <a:effectLst/>
                <a:latin typeface="微软雅黑" panose="020B0503020204020204" pitchFamily="34" charset="-122"/>
                <a:ea typeface="微软雅黑" panose="020B0503020204020204" pitchFamily="34" charset="-122"/>
              </a:rPr>
              <a:t>车辆位置坐标</a:t>
            </a:r>
            <a:endParaRPr lang="zh-CN" altLang="en-US" sz="1600" dirty="0">
              <a:latin typeface="微软雅黑" panose="020B0503020204020204" pitchFamily="34" charset="-122"/>
              <a:ea typeface="微软雅黑" panose="020B0503020204020204" pitchFamily="34" charset="-122"/>
            </a:endParaRPr>
          </a:p>
        </p:txBody>
      </p:sp>
      <p:sp>
        <p:nvSpPr>
          <p:cNvPr id="47" name="矩形: 圆角 46">
            <a:extLst>
              <a:ext uri="{FF2B5EF4-FFF2-40B4-BE49-F238E27FC236}">
                <a16:creationId xmlns:a16="http://schemas.microsoft.com/office/drawing/2014/main" id="{4BB27A17-3E6D-E8FD-A5D0-F6A1302E8BD2}"/>
              </a:ext>
            </a:extLst>
          </p:cNvPr>
          <p:cNvSpPr/>
          <p:nvPr/>
        </p:nvSpPr>
        <p:spPr>
          <a:xfrm>
            <a:off x="1559747" y="5032335"/>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4A8C24C5-829C-A03D-59AB-A203D97FD6B2}"/>
              </a:ext>
            </a:extLst>
          </p:cNvPr>
          <p:cNvSpPr txBox="1"/>
          <p:nvPr/>
        </p:nvSpPr>
        <p:spPr>
          <a:xfrm>
            <a:off x="1995214" y="5016392"/>
            <a:ext cx="401072"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233D2B8D-3A15-3786-0BD7-CBAF6F0CCEDF}"/>
              </a:ext>
            </a:extLst>
          </p:cNvPr>
          <p:cNvSpPr txBox="1"/>
          <p:nvPr/>
        </p:nvSpPr>
        <p:spPr>
          <a:xfrm>
            <a:off x="3083045" y="3048347"/>
            <a:ext cx="9097278" cy="1200329"/>
          </a:xfrm>
          <a:prstGeom prst="rect">
            <a:avLst/>
          </a:prstGeom>
          <a:noFill/>
        </p:spPr>
        <p:txBody>
          <a:bodyPr wrap="square" rtlCol="0">
            <a:spAutoFit/>
          </a:bodyPr>
          <a:lstStyle/>
          <a:p>
            <a:r>
              <a:rPr lang="zh-CN" altLang="en-US" i="0" dirty="0">
                <a:solidFill>
                  <a:srgbClr val="262626"/>
                </a:solidFill>
                <a:effectLst/>
                <a:latin typeface="+mj-lt"/>
              </a:rPr>
              <a:t>在上周调研的一些安全包络相关的算法中，只有</a:t>
            </a:r>
            <a:r>
              <a:rPr lang="zh-CN" altLang="en-US" b="1" i="0" dirty="0">
                <a:solidFill>
                  <a:srgbClr val="262626"/>
                </a:solidFill>
                <a:effectLst/>
                <a:highlight>
                  <a:srgbClr val="00FF00"/>
                </a:highlight>
                <a:latin typeface="+mj-lt"/>
              </a:rPr>
              <a:t>前轮转向速率</a:t>
            </a:r>
            <a:r>
              <a:rPr lang="zh-CN" altLang="en-US" i="0" dirty="0">
                <a:solidFill>
                  <a:srgbClr val="262626"/>
                </a:solidFill>
                <a:effectLst/>
                <a:latin typeface="+mj-lt"/>
              </a:rPr>
              <a:t>这一个变量无法被这个数据集的</a:t>
            </a:r>
            <a:r>
              <a:rPr lang="en-US" altLang="zh-CN" i="0" dirty="0">
                <a:solidFill>
                  <a:srgbClr val="262626"/>
                </a:solidFill>
                <a:effectLst/>
                <a:latin typeface="+mj-lt"/>
              </a:rPr>
              <a:t>MF</a:t>
            </a:r>
            <a:r>
              <a:rPr lang="zh-CN" altLang="en-US" i="0" dirty="0">
                <a:solidFill>
                  <a:srgbClr val="262626"/>
                </a:solidFill>
                <a:effectLst/>
                <a:latin typeface="+mj-lt"/>
              </a:rPr>
              <a:t>模块涵盖。诸如</a:t>
            </a:r>
            <a:r>
              <a:rPr lang="zh-CN" altLang="en-US" b="1" i="0" dirty="0">
                <a:solidFill>
                  <a:srgbClr val="262626"/>
                </a:solidFill>
                <a:effectLst/>
                <a:latin typeface="+mj-lt"/>
              </a:rPr>
              <a:t>加速度</a:t>
            </a:r>
            <a:r>
              <a:rPr lang="zh-CN" altLang="en-US" i="0" dirty="0">
                <a:solidFill>
                  <a:srgbClr val="262626"/>
                </a:solidFill>
                <a:effectLst/>
                <a:latin typeface="+mj-lt"/>
              </a:rPr>
              <a:t>、</a:t>
            </a:r>
            <a:r>
              <a:rPr lang="zh-CN" altLang="en-US" b="1" i="0" dirty="0">
                <a:solidFill>
                  <a:srgbClr val="262626"/>
                </a:solidFill>
                <a:effectLst/>
                <a:latin typeface="+mj-lt"/>
              </a:rPr>
              <a:t>侧滑角</a:t>
            </a:r>
            <a:r>
              <a:rPr lang="zh-CN" altLang="en-US" i="0" dirty="0">
                <a:solidFill>
                  <a:srgbClr val="262626"/>
                </a:solidFill>
                <a:effectLst/>
                <a:latin typeface="+mj-lt"/>
              </a:rPr>
              <a:t>、</a:t>
            </a:r>
            <a:r>
              <a:rPr lang="zh-CN" altLang="en-US" b="1" dirty="0">
                <a:solidFill>
                  <a:srgbClr val="262626"/>
                </a:solidFill>
                <a:latin typeface="+mj-lt"/>
              </a:rPr>
              <a:t>位置偏差</a:t>
            </a:r>
            <a:r>
              <a:rPr lang="zh-CN" altLang="en-US" dirty="0">
                <a:solidFill>
                  <a:srgbClr val="262626"/>
                </a:solidFill>
                <a:latin typeface="+mj-lt"/>
              </a:rPr>
              <a:t>、</a:t>
            </a:r>
            <a:r>
              <a:rPr lang="zh-CN" altLang="en-US" b="1" dirty="0">
                <a:solidFill>
                  <a:srgbClr val="262626"/>
                </a:solidFill>
                <a:latin typeface="+mj-lt"/>
              </a:rPr>
              <a:t>速度偏差</a:t>
            </a:r>
            <a:r>
              <a:rPr lang="zh-CN" altLang="en-US" dirty="0">
                <a:solidFill>
                  <a:srgbClr val="262626"/>
                </a:solidFill>
                <a:latin typeface="+mj-lt"/>
              </a:rPr>
              <a:t>等等都可以由上面的数据计算而来。</a:t>
            </a:r>
            <a:endParaRPr lang="en-US" altLang="zh-CN" dirty="0">
              <a:solidFill>
                <a:srgbClr val="262626"/>
              </a:solidFill>
              <a:latin typeface="+mj-lt"/>
            </a:endParaRPr>
          </a:p>
          <a:p>
            <a:r>
              <a:rPr lang="zh-CN" altLang="en-US" b="1" dirty="0">
                <a:solidFill>
                  <a:srgbClr val="262626"/>
                </a:solidFill>
                <a:latin typeface="+mj-lt"/>
              </a:rPr>
              <a:t>前轮转向速率</a:t>
            </a:r>
            <a:r>
              <a:rPr lang="zh-CN" altLang="en-US" dirty="0">
                <a:solidFill>
                  <a:srgbClr val="262626"/>
                </a:solidFill>
                <a:latin typeface="+mj-lt"/>
              </a:rPr>
              <a:t>这个变量也不是必要的，仅</a:t>
            </a:r>
            <a:r>
              <a:rPr lang="en-US" altLang="zh-CN" dirty="0">
                <a:solidFill>
                  <a:srgbClr val="262626"/>
                </a:solidFill>
                <a:latin typeface="+mj-lt"/>
              </a:rPr>
              <a:t>1</a:t>
            </a:r>
            <a:r>
              <a:rPr lang="zh-CN" altLang="en-US" dirty="0">
                <a:solidFill>
                  <a:srgbClr val="262626"/>
                </a:solidFill>
                <a:latin typeface="+mj-lt"/>
              </a:rPr>
              <a:t>篇文章仿真时使用到了这个量。</a:t>
            </a:r>
            <a:endParaRPr lang="en-US" altLang="zh-CN" i="0" dirty="0">
              <a:solidFill>
                <a:srgbClr val="262626"/>
              </a:solidFill>
              <a:effectLst/>
              <a:latin typeface="+mj-lt"/>
            </a:endParaRPr>
          </a:p>
        </p:txBody>
      </p:sp>
      <p:sp>
        <p:nvSpPr>
          <p:cNvPr id="52" name="文本框 51">
            <a:extLst>
              <a:ext uri="{FF2B5EF4-FFF2-40B4-BE49-F238E27FC236}">
                <a16:creationId xmlns:a16="http://schemas.microsoft.com/office/drawing/2014/main" id="{98A58075-F04D-F9B5-4503-004B59605722}"/>
              </a:ext>
            </a:extLst>
          </p:cNvPr>
          <p:cNvSpPr txBox="1"/>
          <p:nvPr/>
        </p:nvSpPr>
        <p:spPr>
          <a:xfrm>
            <a:off x="3073528" y="4677692"/>
            <a:ext cx="9097278" cy="1200329"/>
          </a:xfrm>
          <a:prstGeom prst="rect">
            <a:avLst/>
          </a:prstGeom>
          <a:noFill/>
        </p:spPr>
        <p:txBody>
          <a:bodyPr wrap="square" rtlCol="0">
            <a:spAutoFit/>
          </a:bodyPr>
          <a:lstStyle/>
          <a:p>
            <a:r>
              <a:rPr lang="zh-CN" altLang="en-US" dirty="0">
                <a:solidFill>
                  <a:srgbClr val="262626"/>
                </a:solidFill>
                <a:latin typeface="+mj-lt"/>
              </a:rPr>
              <a:t>值得注意的是，这个数据集本身的目的是预测每一个数据包中，某个物体的运动轨迹（一般是车辆），这个物体会被标记为</a:t>
            </a:r>
            <a:r>
              <a:rPr lang="zh-CN" altLang="en-US" b="1" dirty="0">
                <a:solidFill>
                  <a:schemeClr val="bg1"/>
                </a:solidFill>
                <a:highlight>
                  <a:srgbClr val="008080"/>
                </a:highlight>
                <a:latin typeface="+mj-lt"/>
              </a:rPr>
              <a:t>深靛色</a:t>
            </a:r>
            <a:r>
              <a:rPr lang="zh-CN" altLang="en-US" dirty="0">
                <a:solidFill>
                  <a:srgbClr val="262626"/>
                </a:solidFill>
                <a:latin typeface="+mj-lt"/>
              </a:rPr>
              <a:t>。</a:t>
            </a:r>
            <a:endParaRPr lang="en-US" altLang="zh-CN" dirty="0">
              <a:solidFill>
                <a:srgbClr val="262626"/>
              </a:solidFill>
              <a:latin typeface="+mj-lt"/>
            </a:endParaRPr>
          </a:p>
          <a:p>
            <a:r>
              <a:rPr lang="zh-CN" altLang="en-US" dirty="0">
                <a:solidFill>
                  <a:srgbClr val="262626"/>
                </a:solidFill>
                <a:latin typeface="+mj-lt"/>
              </a:rPr>
              <a:t>但是由于其包含的数据和上周调研的论文中使用的数据一致性是非常好的，因此用于安全包络的相关设计应该是完全</a:t>
            </a:r>
            <a:r>
              <a:rPr lang="en-US" altLang="zh-CN" dirty="0">
                <a:solidFill>
                  <a:srgbClr val="262626"/>
                </a:solidFill>
                <a:latin typeface="+mj-lt"/>
              </a:rPr>
              <a:t>OK</a:t>
            </a:r>
            <a:r>
              <a:rPr lang="zh-CN" altLang="en-US" dirty="0">
                <a:solidFill>
                  <a:srgbClr val="262626"/>
                </a:solidFill>
                <a:latin typeface="+mj-lt"/>
              </a:rPr>
              <a:t>的。</a:t>
            </a:r>
            <a:endParaRPr lang="en-US" altLang="zh-CN" i="0" dirty="0">
              <a:solidFill>
                <a:srgbClr val="262626"/>
              </a:solidFill>
              <a:effectLst/>
              <a:latin typeface="+mj-lt"/>
            </a:endParaRPr>
          </a:p>
        </p:txBody>
      </p:sp>
    </p:spTree>
    <p:extLst>
      <p:ext uri="{BB962C8B-B14F-4D97-AF65-F5344CB8AC3E}">
        <p14:creationId xmlns:p14="http://schemas.microsoft.com/office/powerpoint/2010/main" val="235979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9292-D908-88C8-C06F-6964CC46F51B}"/>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779FB71B-033B-2792-B115-622A0596744B}"/>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sp>
        <p:nvSpPr>
          <p:cNvPr id="2" name="文本框 1">
            <a:extLst>
              <a:ext uri="{FF2B5EF4-FFF2-40B4-BE49-F238E27FC236}">
                <a16:creationId xmlns:a16="http://schemas.microsoft.com/office/drawing/2014/main" id="{8C9586E6-9808-80F0-8F93-0695353100FA}"/>
              </a:ext>
            </a:extLst>
          </p:cNvPr>
          <p:cNvSpPr txBox="1"/>
          <p:nvPr/>
        </p:nvSpPr>
        <p:spPr>
          <a:xfrm>
            <a:off x="0" y="505417"/>
            <a:ext cx="2159566" cy="369332"/>
          </a:xfrm>
          <a:prstGeom prst="rect">
            <a:avLst/>
          </a:prstGeom>
          <a:noFill/>
        </p:spPr>
        <p:txBody>
          <a:bodyPr wrap="none" rtlCol="0">
            <a:spAutoFit/>
          </a:bodyPr>
          <a:lstStyle/>
          <a:p>
            <a:r>
              <a:rPr lang="en-US" altLang="zh-CN" b="1" dirty="0"/>
              <a:t>2. MF</a:t>
            </a:r>
            <a:r>
              <a:rPr lang="zh-CN" altLang="en-US" b="1" dirty="0"/>
              <a:t>数据集可视化</a:t>
            </a:r>
            <a:endParaRPr lang="en-US" altLang="zh-CN" dirty="0"/>
          </a:p>
        </p:txBody>
      </p:sp>
      <p:sp>
        <p:nvSpPr>
          <p:cNvPr id="3" name="文本框 2">
            <a:extLst>
              <a:ext uri="{FF2B5EF4-FFF2-40B4-BE49-F238E27FC236}">
                <a16:creationId xmlns:a16="http://schemas.microsoft.com/office/drawing/2014/main" id="{64730CDE-12B1-E104-AA99-146732E62081}"/>
              </a:ext>
            </a:extLst>
          </p:cNvPr>
          <p:cNvSpPr txBox="1"/>
          <p:nvPr/>
        </p:nvSpPr>
        <p:spPr>
          <a:xfrm>
            <a:off x="47452" y="829789"/>
            <a:ext cx="12144548" cy="923330"/>
          </a:xfrm>
          <a:prstGeom prst="rect">
            <a:avLst/>
          </a:prstGeom>
          <a:noFill/>
        </p:spPr>
        <p:txBody>
          <a:bodyPr wrap="square" rtlCol="0">
            <a:spAutoFit/>
          </a:bodyPr>
          <a:lstStyle/>
          <a:p>
            <a:r>
              <a:rPr lang="zh-CN" altLang="en-US" i="0" dirty="0">
                <a:solidFill>
                  <a:srgbClr val="262626"/>
                </a:solidFill>
                <a:effectLst/>
                <a:latin typeface="+mj-lt"/>
              </a:rPr>
              <a:t>可视化就比较简单了，安装顺利的前提下，只需要运行对应的脚本即可。</a:t>
            </a:r>
            <a:endParaRPr lang="en-US" altLang="zh-CN" i="0" dirty="0">
              <a:solidFill>
                <a:srgbClr val="262626"/>
              </a:solidFill>
              <a:effectLst/>
              <a:latin typeface="+mj-lt"/>
            </a:endParaRPr>
          </a:p>
          <a:p>
            <a:r>
              <a:rPr lang="zh-CN" altLang="en-US" i="0" dirty="0">
                <a:solidFill>
                  <a:srgbClr val="262626"/>
                </a:solidFill>
                <a:effectLst/>
                <a:latin typeface="+mj-lt"/>
              </a:rPr>
              <a:t>脚本位置：</a:t>
            </a:r>
            <a:r>
              <a:rPr lang="en-US" altLang="zh-CN" dirty="0">
                <a:solidFill>
                  <a:srgbClr val="262626"/>
                </a:solidFill>
                <a:latin typeface="+mj-lt"/>
              </a:rPr>
              <a:t>~</a:t>
            </a:r>
            <a:r>
              <a:rPr lang="en-US" altLang="zh-CN" i="0" dirty="0">
                <a:solidFill>
                  <a:srgbClr val="262626"/>
                </a:solidFill>
                <a:effectLst/>
                <a:latin typeface="+mj-lt"/>
              </a:rPr>
              <a:t>/av2-api/tutorials/generate_forecasting_scenario_visualizations.py</a:t>
            </a:r>
          </a:p>
          <a:p>
            <a:endParaRPr lang="en-US" altLang="zh-CN" i="0" dirty="0">
              <a:solidFill>
                <a:srgbClr val="262626"/>
              </a:solidFill>
              <a:effectLst/>
              <a:latin typeface="+mj-lt"/>
            </a:endParaRPr>
          </a:p>
        </p:txBody>
      </p:sp>
      <p:sp>
        <p:nvSpPr>
          <p:cNvPr id="5" name="文本框 4">
            <a:extLst>
              <a:ext uri="{FF2B5EF4-FFF2-40B4-BE49-F238E27FC236}">
                <a16:creationId xmlns:a16="http://schemas.microsoft.com/office/drawing/2014/main" id="{76AE15CC-1A98-38C5-E354-25BC352052D2}"/>
              </a:ext>
            </a:extLst>
          </p:cNvPr>
          <p:cNvSpPr txBox="1"/>
          <p:nvPr/>
        </p:nvSpPr>
        <p:spPr>
          <a:xfrm>
            <a:off x="47452" y="1491671"/>
            <a:ext cx="10686679" cy="1107996"/>
          </a:xfrm>
          <a:prstGeom prst="rect">
            <a:avLst/>
          </a:prstGeom>
          <a:solidFill>
            <a:schemeClr val="bg2"/>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chemeClr val="bg2">
                    <a:lumMod val="50000"/>
                  </a:schemeClr>
                </a:solidFill>
                <a:effectLst/>
                <a:latin typeface="Source Code Pro" panose="020B0509030403020204" pitchFamily="49" charset="0"/>
              </a:rPr>
              <a:t>#</a:t>
            </a:r>
            <a:r>
              <a:rPr lang="zh-CN" altLang="en-US" sz="1100" dirty="0">
                <a:solidFill>
                  <a:schemeClr val="bg2">
                    <a:lumMod val="50000"/>
                  </a:schemeClr>
                </a:solidFill>
                <a:latin typeface="Source Code Pro" panose="020B0509030403020204" pitchFamily="49" charset="0"/>
              </a:rPr>
              <a:t>请在对应目录运行终端后输入</a:t>
            </a:r>
            <a:endParaRPr lang="en-US" altLang="zh-CN" sz="1100" b="0" i="0" dirty="0">
              <a:solidFill>
                <a:schemeClr val="bg2">
                  <a:lumMod val="50000"/>
                </a:schemeClr>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B21E00"/>
                </a:solidFill>
                <a:effectLst/>
                <a:latin typeface="Source Code Pro" panose="020B0509030403020204" pitchFamily="49" charset="0"/>
              </a:rPr>
              <a:t>generate_forecasting_scenario_visualizations.py \</a:t>
            </a:r>
          </a:p>
          <a:p>
            <a:pPr eaLnBrk="0" fontAlgn="base" hangingPunct="0">
              <a:spcBef>
                <a:spcPct val="0"/>
              </a:spcBef>
              <a:spcAft>
                <a:spcPct val="0"/>
              </a:spcAft>
              <a:defRPr/>
            </a:pPr>
            <a:r>
              <a:rPr lang="en-US" altLang="zh-CN" sz="1100" b="0" i="0" dirty="0">
                <a:solidFill>
                  <a:srgbClr val="B21E00"/>
                </a:solidFill>
                <a:effectLst/>
                <a:latin typeface="Source Code Pro" panose="020B0509030403020204" pitchFamily="49" charset="0"/>
              </a:rPr>
              <a:t>--</a:t>
            </a:r>
            <a:r>
              <a:rPr lang="en-US" altLang="zh-CN" sz="1100" b="0" i="0" dirty="0" err="1">
                <a:solidFill>
                  <a:srgbClr val="B21E00"/>
                </a:solidFill>
                <a:effectLst/>
                <a:latin typeface="Source Code Pro" panose="020B0509030403020204" pitchFamily="49" charset="0"/>
              </a:rPr>
              <a:t>argoverse</a:t>
            </a:r>
            <a:r>
              <a:rPr lang="en-US" altLang="zh-CN" sz="1100" b="0" i="0" dirty="0">
                <a:solidFill>
                  <a:srgbClr val="B21E00"/>
                </a:solidFill>
                <a:effectLst/>
                <a:latin typeface="Source Code Pro" panose="020B0509030403020204" pitchFamily="49" charset="0"/>
              </a:rPr>
              <a:t>-scenario-</a:t>
            </a:r>
            <a:r>
              <a:rPr lang="en-US" altLang="zh-CN" sz="1100" b="0" i="0" dirty="0" err="1">
                <a:solidFill>
                  <a:srgbClr val="B21E00"/>
                </a:solidFill>
                <a:effectLst/>
                <a:latin typeface="Source Code Pro" panose="020B0509030403020204" pitchFamily="49" charset="0"/>
              </a:rPr>
              <a:t>dir</a:t>
            </a:r>
            <a:r>
              <a:rPr lang="en-US" altLang="zh-CN" sz="1100" b="0" i="0" dirty="0">
                <a:solidFill>
                  <a:srgbClr val="B21E00"/>
                </a:solidFill>
                <a:effectLst/>
                <a:latin typeface="Source Code Pro" panose="020B0509030403020204" pitchFamily="49" charset="0"/>
              </a:rPr>
              <a:t> /home/meracle-1804-drl/data/datasets/train \ </a:t>
            </a:r>
            <a:r>
              <a:rPr lang="en-US" altLang="zh-CN" sz="1100" b="0" i="0" dirty="0">
                <a:solidFill>
                  <a:schemeClr val="bg2">
                    <a:lumMod val="50000"/>
                  </a:schemeClr>
                </a:solidFill>
                <a:effectLst/>
                <a:latin typeface="Source Code Pro" panose="020B0509030403020204" pitchFamily="49" charset="0"/>
              </a:rPr>
              <a:t>#</a:t>
            </a:r>
            <a:r>
              <a:rPr lang="zh-CN" altLang="en-US" sz="1100" b="0" i="0" dirty="0">
                <a:solidFill>
                  <a:schemeClr val="bg2">
                    <a:lumMod val="50000"/>
                  </a:schemeClr>
                </a:solidFill>
                <a:effectLst/>
                <a:latin typeface="Source Code Pro" panose="020B0509030403020204" pitchFamily="49" charset="0"/>
              </a:rPr>
              <a:t>在这里输入你的数据集位置</a:t>
            </a:r>
            <a:endParaRPr lang="en-US" altLang="zh-CN" sz="1100" b="0" i="0" dirty="0">
              <a:solidFill>
                <a:srgbClr val="B21E00"/>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B21E00"/>
                </a:solidFill>
                <a:effectLst/>
                <a:latin typeface="Source Code Pro" panose="020B0509030403020204" pitchFamily="49" charset="0"/>
              </a:rPr>
              <a:t>--viz-output-</a:t>
            </a:r>
            <a:r>
              <a:rPr lang="en-US" altLang="zh-CN" sz="1100" b="0" i="0" dirty="0" err="1">
                <a:solidFill>
                  <a:srgbClr val="B21E00"/>
                </a:solidFill>
                <a:effectLst/>
                <a:latin typeface="Source Code Pro" panose="020B0509030403020204" pitchFamily="49" charset="0"/>
              </a:rPr>
              <a:t>dir</a:t>
            </a:r>
            <a:r>
              <a:rPr lang="en-US" altLang="zh-CN" sz="1100" b="0" i="0" dirty="0">
                <a:solidFill>
                  <a:srgbClr val="B21E00"/>
                </a:solidFill>
                <a:effectLst/>
                <a:latin typeface="Source Code Pro" panose="020B0509030403020204" pitchFamily="49" charset="0"/>
              </a:rPr>
              <a:t> /home/meracle-1804-drl/av2-api/tutorials/output \ </a:t>
            </a:r>
            <a:r>
              <a:rPr lang="en-US" altLang="zh-CN" sz="1100" b="0" i="0" dirty="0">
                <a:solidFill>
                  <a:schemeClr val="bg2">
                    <a:lumMod val="50000"/>
                  </a:schemeClr>
                </a:solidFill>
                <a:effectLst/>
                <a:latin typeface="Source Code Pro" panose="020B0509030403020204" pitchFamily="49" charset="0"/>
              </a:rPr>
              <a:t>#</a:t>
            </a:r>
            <a:r>
              <a:rPr lang="zh-CN" altLang="en-US" sz="1100" b="0" i="0" dirty="0">
                <a:solidFill>
                  <a:schemeClr val="bg2">
                    <a:lumMod val="50000"/>
                  </a:schemeClr>
                </a:solidFill>
                <a:effectLst/>
                <a:latin typeface="Source Code Pro" panose="020B0509030403020204" pitchFamily="49" charset="0"/>
              </a:rPr>
              <a:t>在这里输入你的可视化视频输出位置</a:t>
            </a:r>
            <a:endParaRPr lang="en-US" altLang="zh-CN" sz="1100" b="0" i="0" dirty="0">
              <a:solidFill>
                <a:srgbClr val="B21E00"/>
              </a:solidFill>
              <a:effectLst/>
              <a:latin typeface="Source Code Pro" panose="020B0509030403020204" pitchFamily="49" charset="0"/>
            </a:endParaRPr>
          </a:p>
          <a:p>
            <a:pPr eaLnBrk="0" fontAlgn="base" hangingPunct="0">
              <a:spcBef>
                <a:spcPct val="0"/>
              </a:spcBef>
              <a:spcAft>
                <a:spcPct val="0"/>
              </a:spcAft>
              <a:defRPr/>
            </a:pPr>
            <a:r>
              <a:rPr lang="en-US" altLang="zh-CN" sz="1100" b="0" i="0" dirty="0">
                <a:solidFill>
                  <a:srgbClr val="B21E00"/>
                </a:solidFill>
                <a:effectLst/>
                <a:latin typeface="Source Code Pro" panose="020B0509030403020204" pitchFamily="49" charset="0"/>
              </a:rPr>
              <a:t>--num-scenarios 20 \ </a:t>
            </a:r>
            <a:r>
              <a:rPr lang="en-US" altLang="zh-CN" sz="1100" b="0" i="0" dirty="0">
                <a:solidFill>
                  <a:schemeClr val="bg2">
                    <a:lumMod val="50000"/>
                  </a:schemeClr>
                </a:solidFill>
                <a:effectLst/>
                <a:latin typeface="Source Code Pro" panose="020B0509030403020204" pitchFamily="49" charset="0"/>
              </a:rPr>
              <a:t>#</a:t>
            </a:r>
            <a:r>
              <a:rPr lang="zh-CN" altLang="en-US" sz="1100" b="0" i="0" dirty="0">
                <a:solidFill>
                  <a:schemeClr val="bg2">
                    <a:lumMod val="50000"/>
                  </a:schemeClr>
                </a:solidFill>
                <a:effectLst/>
                <a:latin typeface="Source Code Pro" panose="020B0509030403020204" pitchFamily="49" charset="0"/>
              </a:rPr>
              <a:t>进行可视化的场景数量</a:t>
            </a:r>
            <a:endParaRPr lang="en-US" altLang="zh-CN" sz="1100" b="0" i="0" dirty="0">
              <a:solidFill>
                <a:srgbClr val="B21E00"/>
              </a:solidFill>
              <a:effectLst/>
              <a:latin typeface="Source Code Pro" panose="020B0509030403020204" pitchFamily="49" charset="0"/>
            </a:endParaRPr>
          </a:p>
          <a:p>
            <a:pPr eaLnBrk="0" fontAlgn="base" hangingPunct="0">
              <a:spcBef>
                <a:spcPct val="0"/>
              </a:spcBef>
              <a:spcAft>
                <a:spcPct val="0"/>
              </a:spcAft>
              <a:defRPr/>
            </a:pPr>
            <a:r>
              <a:rPr lang="en-US" altLang="zh-CN" sz="1100" b="0" i="0" dirty="0">
                <a:solidFill>
                  <a:srgbClr val="B21E00"/>
                </a:solidFill>
                <a:effectLst/>
                <a:latin typeface="Source Code Pro" panose="020B0509030403020204" pitchFamily="49" charset="0"/>
              </a:rPr>
              <a:t>--selection-criteria random \ </a:t>
            </a:r>
            <a:r>
              <a:rPr lang="en-US" altLang="zh-CN" sz="1100" b="0" i="0" dirty="0">
                <a:solidFill>
                  <a:schemeClr val="bg2">
                    <a:lumMod val="50000"/>
                  </a:schemeClr>
                </a:solidFill>
                <a:effectLst/>
                <a:latin typeface="Source Code Pro" panose="020B0509030403020204" pitchFamily="49" charset="0"/>
              </a:rPr>
              <a:t>#</a:t>
            </a:r>
            <a:r>
              <a:rPr lang="zh-CN" altLang="en-US" sz="1100" b="0" i="0" dirty="0">
                <a:solidFill>
                  <a:schemeClr val="bg2">
                    <a:lumMod val="50000"/>
                  </a:schemeClr>
                </a:solidFill>
                <a:effectLst/>
                <a:latin typeface="Source Code Pro" panose="020B0509030403020204" pitchFamily="49" charset="0"/>
              </a:rPr>
              <a:t>可选随机进行可视化或者按顺序可视化</a:t>
            </a:r>
            <a:endParaRPr lang="en-US" altLang="zh-CN" sz="1100" b="0" i="0" dirty="0">
              <a:solidFill>
                <a:srgbClr val="B21E00"/>
              </a:solidFill>
              <a:effectLst/>
              <a:latin typeface="Source Code Pro" panose="020B0509030403020204" pitchFamily="49" charset="0"/>
            </a:endParaRPr>
          </a:p>
        </p:txBody>
      </p:sp>
      <p:sp>
        <p:nvSpPr>
          <p:cNvPr id="13" name="文本框 12">
            <a:extLst>
              <a:ext uri="{FF2B5EF4-FFF2-40B4-BE49-F238E27FC236}">
                <a16:creationId xmlns:a16="http://schemas.microsoft.com/office/drawing/2014/main" id="{8AFD1D9B-3E46-9312-848C-E81DDDEB4ACE}"/>
              </a:ext>
            </a:extLst>
          </p:cNvPr>
          <p:cNvSpPr txBox="1"/>
          <p:nvPr/>
        </p:nvSpPr>
        <p:spPr>
          <a:xfrm>
            <a:off x="0" y="2599667"/>
            <a:ext cx="12144548" cy="923330"/>
          </a:xfrm>
          <a:prstGeom prst="rect">
            <a:avLst/>
          </a:prstGeom>
          <a:noFill/>
        </p:spPr>
        <p:txBody>
          <a:bodyPr wrap="square" rtlCol="0">
            <a:spAutoFit/>
          </a:bodyPr>
          <a:lstStyle/>
          <a:p>
            <a:r>
              <a:rPr lang="zh-CN" altLang="en-US" i="0" dirty="0">
                <a:solidFill>
                  <a:srgbClr val="262626"/>
                </a:solidFill>
                <a:effectLst/>
                <a:latin typeface="+mj-lt"/>
              </a:rPr>
              <a:t>这是非常优雅的</a:t>
            </a:r>
            <a:r>
              <a:rPr lang="en-US" altLang="zh-CN" b="0" i="0" dirty="0">
                <a:solidFill>
                  <a:srgbClr val="262626"/>
                </a:solidFill>
                <a:effectLst/>
                <a:latin typeface="+mj-lt"/>
              </a:rPr>
              <a:t>CLI</a:t>
            </a:r>
            <a:r>
              <a:rPr lang="zh-CN" altLang="en-US" b="0" i="0" dirty="0">
                <a:solidFill>
                  <a:srgbClr val="262626"/>
                </a:solidFill>
                <a:effectLst/>
                <a:latin typeface="+mj-lt"/>
              </a:rPr>
              <a:t>脚本</a:t>
            </a:r>
            <a:r>
              <a:rPr lang="en-US" altLang="zh-CN" b="0" i="0" dirty="0">
                <a:solidFill>
                  <a:srgbClr val="262626"/>
                </a:solidFill>
                <a:effectLst/>
                <a:latin typeface="+mj-lt"/>
              </a:rPr>
              <a:t>(Command-Line Interface</a:t>
            </a:r>
            <a:r>
              <a:rPr lang="en-US" altLang="zh-CN" dirty="0">
                <a:solidFill>
                  <a:srgbClr val="262626"/>
                </a:solidFill>
                <a:latin typeface="+mj-lt"/>
              </a:rPr>
              <a:t>)</a:t>
            </a:r>
            <a:r>
              <a:rPr lang="zh-CN" altLang="en-US" dirty="0">
                <a:solidFill>
                  <a:srgbClr val="262626"/>
                </a:solidFill>
                <a:latin typeface="+mj-lt"/>
              </a:rPr>
              <a:t>，针对同一个脚本，可以使用不同的参数进行可视化。</a:t>
            </a:r>
            <a:endParaRPr lang="en-US" altLang="zh-CN" dirty="0">
              <a:solidFill>
                <a:srgbClr val="262626"/>
              </a:solidFill>
              <a:latin typeface="+mj-lt"/>
            </a:endParaRPr>
          </a:p>
          <a:p>
            <a:r>
              <a:rPr lang="zh-CN" altLang="en-US" dirty="0">
                <a:solidFill>
                  <a:srgbClr val="262626"/>
                </a:solidFill>
                <a:latin typeface="+mj-lt"/>
              </a:rPr>
              <a:t>更加难得可贵的是整个过程不涉及任何的可视化输出组件，最终的输出是</a:t>
            </a:r>
            <a:r>
              <a:rPr lang="en-US" altLang="zh-CN" dirty="0">
                <a:solidFill>
                  <a:srgbClr val="262626"/>
                </a:solidFill>
                <a:latin typeface="+mj-lt"/>
              </a:rPr>
              <a:t>mp4</a:t>
            </a:r>
            <a:r>
              <a:rPr lang="zh-CN" altLang="en-US" dirty="0">
                <a:solidFill>
                  <a:srgbClr val="262626"/>
                </a:solidFill>
                <a:latin typeface="+mj-lt"/>
              </a:rPr>
              <a:t>文件。也就是说可以在实验室的</a:t>
            </a:r>
            <a:r>
              <a:rPr lang="en-US" altLang="zh-CN" dirty="0">
                <a:solidFill>
                  <a:srgbClr val="262626"/>
                </a:solidFill>
                <a:latin typeface="+mj-lt"/>
              </a:rPr>
              <a:t>Linux</a:t>
            </a:r>
            <a:r>
              <a:rPr lang="zh-CN" altLang="en-US" dirty="0">
                <a:solidFill>
                  <a:srgbClr val="262626"/>
                </a:solidFill>
                <a:latin typeface="+mj-lt"/>
              </a:rPr>
              <a:t>系统上进行训练和生成，而不是非要使用</a:t>
            </a:r>
            <a:r>
              <a:rPr lang="en-US" altLang="zh-CN" b="0" i="0" dirty="0">
                <a:solidFill>
                  <a:srgbClr val="262626"/>
                </a:solidFill>
                <a:effectLst/>
                <a:latin typeface="+mj-lt"/>
              </a:rPr>
              <a:t>Ubuntu</a:t>
            </a:r>
            <a:r>
              <a:rPr lang="zh-CN" altLang="en-US" dirty="0">
                <a:solidFill>
                  <a:srgbClr val="262626"/>
                </a:solidFill>
                <a:latin typeface="+mj-lt"/>
              </a:rPr>
              <a:t>这样的带有图形化界面的</a:t>
            </a:r>
            <a:r>
              <a:rPr lang="en-US" altLang="zh-CN" dirty="0">
                <a:solidFill>
                  <a:srgbClr val="262626"/>
                </a:solidFill>
                <a:latin typeface="+mj-lt"/>
              </a:rPr>
              <a:t>Linux</a:t>
            </a:r>
            <a:r>
              <a:rPr lang="zh-CN" altLang="en-US" dirty="0">
                <a:solidFill>
                  <a:srgbClr val="262626"/>
                </a:solidFill>
                <a:latin typeface="+mj-lt"/>
              </a:rPr>
              <a:t>系统。</a:t>
            </a:r>
            <a:endParaRPr lang="en-US" altLang="zh-CN" i="0" dirty="0">
              <a:solidFill>
                <a:srgbClr val="262626"/>
              </a:solidFill>
              <a:effectLst/>
              <a:latin typeface="+mj-lt"/>
            </a:endParaRPr>
          </a:p>
        </p:txBody>
      </p:sp>
    </p:spTree>
    <p:extLst>
      <p:ext uri="{BB962C8B-B14F-4D97-AF65-F5344CB8AC3E}">
        <p14:creationId xmlns:p14="http://schemas.microsoft.com/office/powerpoint/2010/main" val="263258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562B5-8FF0-CF7C-FC33-68EF72917DC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6E121B6-5860-D0AD-AAAC-773C1593ED23}"/>
              </a:ext>
            </a:extLst>
          </p:cNvPr>
          <p:cNvSpPr txBox="1"/>
          <p:nvPr/>
        </p:nvSpPr>
        <p:spPr>
          <a:xfrm>
            <a:off x="4284970" y="6045801"/>
            <a:ext cx="3450741" cy="369332"/>
          </a:xfrm>
          <a:prstGeom prst="rect">
            <a:avLst/>
          </a:prstGeom>
          <a:noFill/>
        </p:spPr>
        <p:txBody>
          <a:bodyPr wrap="square" rtlCol="0">
            <a:spAutoFit/>
          </a:bodyPr>
          <a:lstStyle/>
          <a:p>
            <a:r>
              <a:rPr lang="zh-CN" altLang="en-US" dirty="0">
                <a:solidFill>
                  <a:srgbClr val="262626"/>
                </a:solidFill>
                <a:latin typeface="-apple-system"/>
              </a:rPr>
              <a:t>包含非机动车的复杂路况</a:t>
            </a:r>
            <a:endParaRPr lang="en-US" altLang="zh-CN" i="0" dirty="0">
              <a:solidFill>
                <a:srgbClr val="262626"/>
              </a:solidFill>
              <a:effectLst/>
              <a:latin typeface="-apple-system"/>
            </a:endParaRPr>
          </a:p>
        </p:txBody>
      </p:sp>
      <p:pic>
        <p:nvPicPr>
          <p:cNvPr id="7" name="6070cf6c-3694-4220-ac16-393f372d06ee">
            <a:hlinkClick r:id="" action="ppaction://media"/>
            <a:extLst>
              <a:ext uri="{FF2B5EF4-FFF2-40B4-BE49-F238E27FC236}">
                <a16:creationId xmlns:a16="http://schemas.microsoft.com/office/drawing/2014/main" id="{FD58BE8D-7B74-394B-D3D1-DC996F376AB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7453" y="2252701"/>
            <a:ext cx="4180632" cy="3135474"/>
          </a:xfrm>
          <a:prstGeom prst="rect">
            <a:avLst/>
          </a:prstGeom>
        </p:spPr>
      </p:pic>
      <p:sp>
        <p:nvSpPr>
          <p:cNvPr id="8" name="文本框 7">
            <a:extLst>
              <a:ext uri="{FF2B5EF4-FFF2-40B4-BE49-F238E27FC236}">
                <a16:creationId xmlns:a16="http://schemas.microsoft.com/office/drawing/2014/main" id="{5EAFEAD4-02A6-854C-C828-A3590BAD20F7}"/>
              </a:ext>
            </a:extLst>
          </p:cNvPr>
          <p:cNvSpPr txBox="1"/>
          <p:nvPr/>
        </p:nvSpPr>
        <p:spPr>
          <a:xfrm>
            <a:off x="1226990" y="6045893"/>
            <a:ext cx="1821559" cy="369332"/>
          </a:xfrm>
          <a:prstGeom prst="rect">
            <a:avLst/>
          </a:prstGeom>
          <a:noFill/>
        </p:spPr>
        <p:txBody>
          <a:bodyPr wrap="square" rtlCol="0">
            <a:spAutoFit/>
          </a:bodyPr>
          <a:lstStyle/>
          <a:p>
            <a:r>
              <a:rPr lang="zh-CN" altLang="en-US" dirty="0">
                <a:solidFill>
                  <a:srgbClr val="262626"/>
                </a:solidFill>
                <a:latin typeface="-apple-system"/>
              </a:rPr>
              <a:t>路边车启动与否</a:t>
            </a:r>
            <a:endParaRPr lang="en-US" altLang="zh-CN" i="0" dirty="0">
              <a:solidFill>
                <a:srgbClr val="262626"/>
              </a:solidFill>
              <a:effectLst/>
              <a:latin typeface="-apple-system"/>
            </a:endParaRPr>
          </a:p>
        </p:txBody>
      </p:sp>
      <p:pic>
        <p:nvPicPr>
          <p:cNvPr id="9" name="6f6b9c89-c2b9-44ca-b369-986cd4185201">
            <a:hlinkClick r:id="" action="ppaction://media"/>
            <a:extLst>
              <a:ext uri="{FF2B5EF4-FFF2-40B4-BE49-F238E27FC236}">
                <a16:creationId xmlns:a16="http://schemas.microsoft.com/office/drawing/2014/main" id="{9C65AC0E-3F4C-22AD-F48B-2E4D7F2DED7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920025" y="2252701"/>
            <a:ext cx="4180632" cy="3135474"/>
          </a:xfrm>
          <a:prstGeom prst="rect">
            <a:avLst/>
          </a:prstGeom>
        </p:spPr>
      </p:pic>
      <p:pic>
        <p:nvPicPr>
          <p:cNvPr id="10" name="0bc02775-4fe6-4d7c-af82-ed3843d72ded">
            <a:hlinkClick r:id="" action="ppaction://media"/>
            <a:extLst>
              <a:ext uri="{FF2B5EF4-FFF2-40B4-BE49-F238E27FC236}">
                <a16:creationId xmlns:a16="http://schemas.microsoft.com/office/drawing/2014/main" id="{9E2353A4-D6D4-C14B-B577-EFC920C188A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00657" y="2612454"/>
            <a:ext cx="3861203" cy="2895902"/>
          </a:xfrm>
          <a:prstGeom prst="rect">
            <a:avLst/>
          </a:prstGeom>
        </p:spPr>
      </p:pic>
      <p:sp>
        <p:nvSpPr>
          <p:cNvPr id="11" name="文本框 10">
            <a:extLst>
              <a:ext uri="{FF2B5EF4-FFF2-40B4-BE49-F238E27FC236}">
                <a16:creationId xmlns:a16="http://schemas.microsoft.com/office/drawing/2014/main" id="{C2CA9AA0-2075-086A-E35D-22D67C906AF6}"/>
              </a:ext>
            </a:extLst>
          </p:cNvPr>
          <p:cNvSpPr txBox="1"/>
          <p:nvPr/>
        </p:nvSpPr>
        <p:spPr>
          <a:xfrm>
            <a:off x="8717827" y="6045801"/>
            <a:ext cx="2626862" cy="369332"/>
          </a:xfrm>
          <a:prstGeom prst="rect">
            <a:avLst/>
          </a:prstGeom>
          <a:noFill/>
        </p:spPr>
        <p:txBody>
          <a:bodyPr wrap="square" rtlCol="0">
            <a:spAutoFit/>
          </a:bodyPr>
          <a:lstStyle/>
          <a:p>
            <a:r>
              <a:rPr lang="zh-CN" altLang="en-US" dirty="0">
                <a:solidFill>
                  <a:srgbClr val="262626"/>
                </a:solidFill>
                <a:latin typeface="-apple-system"/>
              </a:rPr>
              <a:t>前车减速</a:t>
            </a:r>
            <a:r>
              <a:rPr lang="en-US" altLang="zh-CN" dirty="0">
                <a:solidFill>
                  <a:srgbClr val="262626"/>
                </a:solidFill>
                <a:latin typeface="-apple-system"/>
              </a:rPr>
              <a:t>+</a:t>
            </a:r>
            <a:r>
              <a:rPr lang="zh-CN" altLang="en-US" dirty="0">
                <a:solidFill>
                  <a:srgbClr val="262626"/>
                </a:solidFill>
                <a:latin typeface="-apple-system"/>
              </a:rPr>
              <a:t>非机动车干扰</a:t>
            </a:r>
            <a:endParaRPr lang="en-US" altLang="zh-CN" i="0" dirty="0">
              <a:solidFill>
                <a:srgbClr val="262626"/>
              </a:solidFill>
              <a:effectLst/>
              <a:latin typeface="-apple-system"/>
            </a:endParaRPr>
          </a:p>
        </p:txBody>
      </p:sp>
      <p:sp>
        <p:nvSpPr>
          <p:cNvPr id="6" name="文本框 5">
            <a:extLst>
              <a:ext uri="{FF2B5EF4-FFF2-40B4-BE49-F238E27FC236}">
                <a16:creationId xmlns:a16="http://schemas.microsoft.com/office/drawing/2014/main" id="{986CA7B1-C6F0-0ECD-A9EA-51BBB7F193A0}"/>
              </a:ext>
            </a:extLst>
          </p:cNvPr>
          <p:cNvSpPr txBox="1"/>
          <p:nvPr/>
        </p:nvSpPr>
        <p:spPr>
          <a:xfrm>
            <a:off x="-25402" y="1175051"/>
            <a:ext cx="9957421" cy="923330"/>
          </a:xfrm>
          <a:prstGeom prst="rect">
            <a:avLst/>
          </a:prstGeom>
          <a:noFill/>
        </p:spPr>
        <p:txBody>
          <a:bodyPr wrap="square">
            <a:spAutoFit/>
          </a:bodyPr>
          <a:lstStyle/>
          <a:p>
            <a:r>
              <a:rPr lang="zh-CN" altLang="en-US" i="0" dirty="0">
                <a:solidFill>
                  <a:srgbClr val="262626"/>
                </a:solidFill>
                <a:effectLst/>
                <a:latin typeface="-apple-system"/>
              </a:rPr>
              <a:t>强调“</a:t>
            </a:r>
            <a:r>
              <a:rPr lang="zh-CN" altLang="en-US" b="1" i="0" dirty="0">
                <a:solidFill>
                  <a:srgbClr val="262626"/>
                </a:solidFill>
                <a:effectLst/>
                <a:latin typeface="-apple-system"/>
              </a:rPr>
              <a:t>有趣</a:t>
            </a:r>
            <a:r>
              <a:rPr lang="zh-CN" altLang="en-US" i="0" dirty="0">
                <a:solidFill>
                  <a:srgbClr val="262626"/>
                </a:solidFill>
                <a:effectLst/>
                <a:latin typeface="-apple-system"/>
              </a:rPr>
              <a:t>”与</a:t>
            </a:r>
            <a:r>
              <a:rPr lang="zh-CN" altLang="en-US" b="1" i="0" dirty="0">
                <a:solidFill>
                  <a:srgbClr val="262626"/>
                </a:solidFill>
                <a:effectLst/>
                <a:latin typeface="-apple-system"/>
              </a:rPr>
              <a:t>挑战性</a:t>
            </a:r>
            <a:r>
              <a:rPr lang="zh-CN" altLang="en-US" i="0" dirty="0">
                <a:solidFill>
                  <a:srgbClr val="262626"/>
                </a:solidFill>
                <a:effectLst/>
                <a:latin typeface="-apple-system"/>
              </a:rPr>
              <a:t>场景</a:t>
            </a:r>
            <a:endParaRPr lang="en-US" altLang="zh-CN" i="0" dirty="0">
              <a:solidFill>
                <a:srgbClr val="262626"/>
              </a:solidFill>
              <a:effectLst/>
              <a:latin typeface="-apple-system"/>
            </a:endParaRPr>
          </a:p>
          <a:p>
            <a:r>
              <a:rPr lang="zh-CN" altLang="en-US" dirty="0"/>
              <a:t>我个人认为这点是名副其实的，因为这些场景确实属于比较有趣并且有研究价值的类型</a:t>
            </a:r>
            <a:endParaRPr lang="en-US" altLang="zh-CN" dirty="0"/>
          </a:p>
          <a:p>
            <a:r>
              <a:rPr lang="zh-CN" altLang="en-US" dirty="0"/>
              <a:t>如下的三个例子是从</a:t>
            </a:r>
            <a:r>
              <a:rPr lang="en-US" altLang="zh-CN" dirty="0"/>
              <a:t>train</a:t>
            </a:r>
            <a:r>
              <a:rPr lang="zh-CN" altLang="en-US" dirty="0"/>
              <a:t>集近</a:t>
            </a:r>
            <a:r>
              <a:rPr lang="en-US" altLang="zh-CN" dirty="0"/>
              <a:t>20</a:t>
            </a:r>
            <a:r>
              <a:rPr lang="zh-CN" altLang="en-US" dirty="0"/>
              <a:t>万个</a:t>
            </a:r>
            <a:r>
              <a:rPr lang="en-US" altLang="zh-CN" dirty="0"/>
              <a:t>scenarios</a:t>
            </a:r>
            <a:r>
              <a:rPr lang="zh-CN" altLang="en-US" dirty="0"/>
              <a:t>中</a:t>
            </a:r>
            <a:r>
              <a:rPr lang="zh-CN" altLang="en-US" b="1" dirty="0"/>
              <a:t>随机</a:t>
            </a:r>
            <a:r>
              <a:rPr lang="zh-CN" altLang="en-US" dirty="0"/>
              <a:t>取出的几个，可见其质量还是比较高的。</a:t>
            </a:r>
          </a:p>
        </p:txBody>
      </p:sp>
      <p:sp>
        <p:nvSpPr>
          <p:cNvPr id="12" name="文本框 11">
            <a:extLst>
              <a:ext uri="{FF2B5EF4-FFF2-40B4-BE49-F238E27FC236}">
                <a16:creationId xmlns:a16="http://schemas.microsoft.com/office/drawing/2014/main" id="{73F88FC2-6BB6-EFCF-1640-5BD6D7F0EB3C}"/>
              </a:ext>
            </a:extLst>
          </p:cNvPr>
          <p:cNvSpPr txBox="1"/>
          <p:nvPr/>
        </p:nvSpPr>
        <p:spPr>
          <a:xfrm>
            <a:off x="0" y="14019"/>
            <a:ext cx="7006983" cy="523220"/>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 </a:t>
            </a:r>
            <a:r>
              <a:rPr lang="zh-CN" altLang="en-US" sz="2800" b="1" dirty="0"/>
              <a:t>模块概览</a:t>
            </a:r>
          </a:p>
        </p:txBody>
      </p:sp>
      <p:sp>
        <p:nvSpPr>
          <p:cNvPr id="16" name="文本框 15">
            <a:extLst>
              <a:ext uri="{FF2B5EF4-FFF2-40B4-BE49-F238E27FC236}">
                <a16:creationId xmlns:a16="http://schemas.microsoft.com/office/drawing/2014/main" id="{40617AA2-62C5-563E-2DC1-9F68E1EA4354}"/>
              </a:ext>
            </a:extLst>
          </p:cNvPr>
          <p:cNvSpPr txBox="1"/>
          <p:nvPr/>
        </p:nvSpPr>
        <p:spPr>
          <a:xfrm>
            <a:off x="-18285" y="845939"/>
            <a:ext cx="11690923" cy="369332"/>
          </a:xfrm>
          <a:prstGeom prst="rect">
            <a:avLst/>
          </a:prstGeom>
          <a:noFill/>
        </p:spPr>
        <p:txBody>
          <a:bodyPr wrap="square">
            <a:spAutoFit/>
          </a:bodyPr>
          <a:lstStyle/>
          <a:p>
            <a:r>
              <a:rPr lang="en-US" altLang="zh-CN" b="1" dirty="0"/>
              <a:t>Our dataset is biased towards </a:t>
            </a:r>
            <a:r>
              <a:rPr lang="en-US" altLang="zh-CN" b="1" u="sng" dirty="0"/>
              <a:t>diverse</a:t>
            </a:r>
            <a:r>
              <a:rPr lang="en-US" altLang="zh-CN" b="1" dirty="0"/>
              <a:t> and </a:t>
            </a:r>
            <a:r>
              <a:rPr lang="en-US" altLang="zh-CN" b="1" u="sng" dirty="0"/>
              <a:t>interesting</a:t>
            </a:r>
            <a:r>
              <a:rPr lang="en-US" altLang="zh-CN" b="1" dirty="0"/>
              <a:t> scenarios containing different types of focal agents</a:t>
            </a:r>
            <a:endParaRPr lang="zh-CN" altLang="en-US" b="1" dirty="0"/>
          </a:p>
        </p:txBody>
      </p:sp>
      <p:sp>
        <p:nvSpPr>
          <p:cNvPr id="2" name="文本框 1">
            <a:extLst>
              <a:ext uri="{FF2B5EF4-FFF2-40B4-BE49-F238E27FC236}">
                <a16:creationId xmlns:a16="http://schemas.microsoft.com/office/drawing/2014/main" id="{8CB8583B-6DD7-1B9D-D945-140930F614CD}"/>
              </a:ext>
            </a:extLst>
          </p:cNvPr>
          <p:cNvSpPr txBox="1"/>
          <p:nvPr/>
        </p:nvSpPr>
        <p:spPr>
          <a:xfrm>
            <a:off x="0" y="505417"/>
            <a:ext cx="2159566" cy="369332"/>
          </a:xfrm>
          <a:prstGeom prst="rect">
            <a:avLst/>
          </a:prstGeom>
          <a:noFill/>
        </p:spPr>
        <p:txBody>
          <a:bodyPr wrap="none" rtlCol="0">
            <a:spAutoFit/>
          </a:bodyPr>
          <a:lstStyle/>
          <a:p>
            <a:r>
              <a:rPr lang="en-US" altLang="zh-CN" b="1" dirty="0"/>
              <a:t>2. MF</a:t>
            </a:r>
            <a:r>
              <a:rPr lang="zh-CN" altLang="en-US" b="1" dirty="0"/>
              <a:t>数据集可视化</a:t>
            </a:r>
            <a:endParaRPr lang="en-US" altLang="zh-CN" dirty="0"/>
          </a:p>
        </p:txBody>
      </p:sp>
    </p:spTree>
    <p:extLst>
      <p:ext uri="{BB962C8B-B14F-4D97-AF65-F5344CB8AC3E}">
        <p14:creationId xmlns:p14="http://schemas.microsoft.com/office/powerpoint/2010/main" val="596841165"/>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7"/>
                                        </p:tgtEl>
                                      </p:cBhvr>
                                    </p:cmd>
                                  </p:childTnLst>
                                </p:cTn>
                              </p:par>
                            </p:childTnLst>
                          </p:cTn>
                        </p:par>
                      </p:childTnLst>
                    </p:cTn>
                  </p:par>
                </p:childTnLst>
              </p:cTn>
              <p:nextCondLst>
                <p:cond evt="onClick" delay="0">
                  <p:tgtEl>
                    <p:spTgt spid="7"/>
                  </p:tgtEl>
                </p:cond>
              </p:nextCondLst>
            </p:seq>
            <p:video>
              <p:cMediaNode vol="80000">
                <p:cTn id="8" fill="hold" display="0">
                  <p:stCondLst>
                    <p:cond delay="indefinite"/>
                  </p:stCondLst>
                </p:cTn>
                <p:tgtEl>
                  <p:spTgt spid="9"/>
                </p:tgtEl>
              </p:cMediaNode>
            </p:video>
            <p:video>
              <p:cMediaNode vol="80000">
                <p:cTn id="9"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F31E745-D65E-49E8-2B90-182E79A254FF}"/>
              </a:ext>
            </a:extLst>
          </p:cNvPr>
          <p:cNvPicPr>
            <a:picLocks noChangeAspect="1"/>
          </p:cNvPicPr>
          <p:nvPr/>
        </p:nvPicPr>
        <p:blipFill>
          <a:blip r:embed="rId2"/>
          <a:srcRect b="15989"/>
          <a:stretch/>
        </p:blipFill>
        <p:spPr>
          <a:xfrm>
            <a:off x="0" y="701189"/>
            <a:ext cx="9982200" cy="2645850"/>
          </a:xfrm>
          <a:prstGeom prst="rect">
            <a:avLst/>
          </a:prstGeom>
        </p:spPr>
      </p:pic>
      <p:sp>
        <p:nvSpPr>
          <p:cNvPr id="7" name="文本框 6">
            <a:extLst>
              <a:ext uri="{FF2B5EF4-FFF2-40B4-BE49-F238E27FC236}">
                <a16:creationId xmlns:a16="http://schemas.microsoft.com/office/drawing/2014/main" id="{B87A6C89-F7F3-DDD1-36A9-526E69660989}"/>
              </a:ext>
            </a:extLst>
          </p:cNvPr>
          <p:cNvSpPr txBox="1"/>
          <p:nvPr/>
        </p:nvSpPr>
        <p:spPr>
          <a:xfrm>
            <a:off x="0" y="496787"/>
            <a:ext cx="5724644" cy="369332"/>
          </a:xfrm>
          <a:prstGeom prst="rect">
            <a:avLst/>
          </a:prstGeom>
          <a:noFill/>
        </p:spPr>
        <p:txBody>
          <a:bodyPr wrap="none" rtlCol="0">
            <a:spAutoFit/>
          </a:bodyPr>
          <a:lstStyle/>
          <a:p>
            <a:r>
              <a:rPr lang="zh-CN" altLang="en-US" dirty="0"/>
              <a:t>我们需要先搞清楚，</a:t>
            </a:r>
            <a:r>
              <a:rPr lang="zh-CN" altLang="en-US" b="1" dirty="0"/>
              <a:t>真实场景下</a:t>
            </a:r>
            <a:r>
              <a:rPr lang="zh-CN" altLang="en-US" dirty="0"/>
              <a:t>什么样的状态是节能的</a:t>
            </a:r>
          </a:p>
        </p:txBody>
      </p:sp>
      <p:sp>
        <p:nvSpPr>
          <p:cNvPr id="8" name="文本框 7">
            <a:extLst>
              <a:ext uri="{FF2B5EF4-FFF2-40B4-BE49-F238E27FC236}">
                <a16:creationId xmlns:a16="http://schemas.microsoft.com/office/drawing/2014/main" id="{E9397F96-67A8-D202-8FDD-D3C9F6A48FA7}"/>
              </a:ext>
            </a:extLst>
          </p:cNvPr>
          <p:cNvSpPr txBox="1"/>
          <p:nvPr/>
        </p:nvSpPr>
        <p:spPr>
          <a:xfrm>
            <a:off x="0" y="0"/>
            <a:ext cx="3416320" cy="523220"/>
          </a:xfrm>
          <a:prstGeom prst="rect">
            <a:avLst/>
          </a:prstGeom>
          <a:noFill/>
        </p:spPr>
        <p:txBody>
          <a:bodyPr wrap="none" rtlCol="0">
            <a:spAutoFit/>
          </a:bodyPr>
          <a:lstStyle/>
          <a:p>
            <a:r>
              <a:rPr lang="zh-CN" altLang="en-US" sz="2800" b="1" dirty="0"/>
              <a:t>四、关于能耗的问题</a:t>
            </a:r>
          </a:p>
        </p:txBody>
      </p:sp>
      <p:sp>
        <p:nvSpPr>
          <p:cNvPr id="9" name="文本框 8">
            <a:extLst>
              <a:ext uri="{FF2B5EF4-FFF2-40B4-BE49-F238E27FC236}">
                <a16:creationId xmlns:a16="http://schemas.microsoft.com/office/drawing/2014/main" id="{3F6C6E01-33A3-536D-C853-6D2E0D50A791}"/>
              </a:ext>
            </a:extLst>
          </p:cNvPr>
          <p:cNvSpPr txBox="1"/>
          <p:nvPr/>
        </p:nvSpPr>
        <p:spPr>
          <a:xfrm>
            <a:off x="-22462" y="3209901"/>
            <a:ext cx="12192000" cy="830997"/>
          </a:xfrm>
          <a:prstGeom prst="rect">
            <a:avLst/>
          </a:prstGeom>
          <a:noFill/>
        </p:spPr>
        <p:txBody>
          <a:bodyPr wrap="square" rtlCol="0">
            <a:spAutoFit/>
          </a:bodyPr>
          <a:lstStyle/>
          <a:p>
            <a:r>
              <a:rPr lang="zh-CN" altLang="en-US" sz="1600" dirty="0"/>
              <a:t>如上图所示，我们需要追求更加</a:t>
            </a:r>
            <a:r>
              <a:rPr lang="zh-CN" altLang="en-US" sz="1600" b="1" dirty="0"/>
              <a:t>集中</a:t>
            </a:r>
            <a:r>
              <a:rPr lang="zh-CN" altLang="en-US" sz="1600" dirty="0"/>
              <a:t>的电机扭矩与电池电流和</a:t>
            </a:r>
            <a:r>
              <a:rPr lang="zh-CN" altLang="en-US" sz="1600" b="1" dirty="0"/>
              <a:t>更低</a:t>
            </a:r>
            <a:r>
              <a:rPr lang="zh-CN" altLang="en-US" sz="1600" dirty="0"/>
              <a:t>平均加速度。</a:t>
            </a:r>
            <a:endParaRPr lang="en-US" altLang="zh-CN" sz="1600" dirty="0"/>
          </a:p>
          <a:p>
            <a:r>
              <a:rPr lang="zh-CN" altLang="en-US" sz="1600" dirty="0"/>
              <a:t>在真实的复杂交通场景下，这就是要求设备具备更加优秀的</a:t>
            </a:r>
            <a:r>
              <a:rPr lang="zh-CN" altLang="en-US" sz="1600" b="1" dirty="0"/>
              <a:t>换道策略。</a:t>
            </a:r>
            <a:r>
              <a:rPr lang="zh-CN" altLang="en-US" sz="1600" dirty="0"/>
              <a:t>优秀的换道策略使得车辆以一个较为</a:t>
            </a:r>
            <a:r>
              <a:rPr lang="zh-CN" altLang="en-US" sz="1600" b="1" dirty="0"/>
              <a:t>平稳的速度巡航</a:t>
            </a:r>
            <a:r>
              <a:rPr lang="zh-CN" altLang="en-US" sz="1600" dirty="0"/>
              <a:t>，</a:t>
            </a:r>
            <a:r>
              <a:rPr lang="zh-CN" altLang="en-US" sz="1600" b="1" dirty="0"/>
              <a:t>避免频繁地加减速</a:t>
            </a:r>
            <a:r>
              <a:rPr lang="zh-CN" altLang="en-US" sz="1600" dirty="0"/>
              <a:t>，这就是节能的关键问题所在。</a:t>
            </a:r>
          </a:p>
        </p:txBody>
      </p:sp>
      <p:sp>
        <p:nvSpPr>
          <p:cNvPr id="4" name="文本框 3">
            <a:extLst>
              <a:ext uri="{FF2B5EF4-FFF2-40B4-BE49-F238E27FC236}">
                <a16:creationId xmlns:a16="http://schemas.microsoft.com/office/drawing/2014/main" id="{5E812118-7838-9E40-B511-9A1C0EE7696D}"/>
              </a:ext>
            </a:extLst>
          </p:cNvPr>
          <p:cNvSpPr txBox="1"/>
          <p:nvPr/>
        </p:nvSpPr>
        <p:spPr>
          <a:xfrm>
            <a:off x="5346700" y="0"/>
            <a:ext cx="6894582" cy="646331"/>
          </a:xfrm>
          <a:prstGeom prst="rect">
            <a:avLst/>
          </a:prstGeom>
          <a:noFill/>
        </p:spPr>
        <p:txBody>
          <a:bodyPr wrap="square">
            <a:spAutoFit/>
          </a:bodyPr>
          <a:lstStyle/>
          <a:p>
            <a:r>
              <a:rPr lang="en-US" altLang="zh-CN" sz="1200" dirty="0"/>
              <a:t>J. Wu, Z. Song and C. </a:t>
            </a:r>
            <a:r>
              <a:rPr lang="en-US" altLang="zh-CN" sz="1200" dirty="0" err="1"/>
              <a:t>Lv</a:t>
            </a:r>
            <a:r>
              <a:rPr lang="en-US" altLang="zh-CN" sz="1200" dirty="0"/>
              <a:t>, "Deep Reinforcement Learning-Based Energy-Efficient Decision-Making for Autonomous </a:t>
            </a:r>
            <a:r>
              <a:rPr lang="en-US" altLang="zh-CN" sz="1200" u="sng" dirty="0"/>
              <a:t>Electric Vehicle </a:t>
            </a:r>
            <a:r>
              <a:rPr lang="en-US" altLang="zh-CN" sz="1200" dirty="0"/>
              <a:t>in Dynamic Traffic Environments," in </a:t>
            </a:r>
            <a:r>
              <a:rPr lang="en-US" altLang="zh-CN" sz="1200" i="1" dirty="0"/>
              <a:t>IEEE Transactions on Transportation Electrification</a:t>
            </a:r>
            <a:r>
              <a:rPr lang="en-US" altLang="zh-CN" sz="1200" dirty="0"/>
              <a:t>, vol. 10, no. 1, pp. 875-887, March 2024</a:t>
            </a:r>
            <a:endParaRPr lang="zh-CN" altLang="en-US" sz="1200" dirty="0"/>
          </a:p>
        </p:txBody>
      </p:sp>
      <p:cxnSp>
        <p:nvCxnSpPr>
          <p:cNvPr id="11" name="直接连接符 10">
            <a:extLst>
              <a:ext uri="{FF2B5EF4-FFF2-40B4-BE49-F238E27FC236}">
                <a16:creationId xmlns:a16="http://schemas.microsoft.com/office/drawing/2014/main" id="{9001DDFB-5D58-5B39-2769-6C609BFDEEBD}"/>
              </a:ext>
            </a:extLst>
          </p:cNvPr>
          <p:cNvCxnSpPr>
            <a:cxnSpLocks/>
          </p:cNvCxnSpPr>
          <p:nvPr/>
        </p:nvCxnSpPr>
        <p:spPr>
          <a:xfrm>
            <a:off x="1331029" y="4165679"/>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BBFE353-2123-E3B9-10D4-9AB9B5611AFB}"/>
              </a:ext>
            </a:extLst>
          </p:cNvPr>
          <p:cNvCxnSpPr>
            <a:cxnSpLocks/>
          </p:cNvCxnSpPr>
          <p:nvPr/>
        </p:nvCxnSpPr>
        <p:spPr>
          <a:xfrm>
            <a:off x="1331029" y="4529294"/>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03026E0-6C83-D623-BA8A-0C1E5AA9B44C}"/>
              </a:ext>
            </a:extLst>
          </p:cNvPr>
          <p:cNvCxnSpPr>
            <a:cxnSpLocks/>
          </p:cNvCxnSpPr>
          <p:nvPr/>
        </p:nvCxnSpPr>
        <p:spPr>
          <a:xfrm>
            <a:off x="1331029" y="4897064"/>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B93401AC-4778-FFD4-EDA4-5B0231D873C7}"/>
              </a:ext>
            </a:extLst>
          </p:cNvPr>
          <p:cNvSpPr/>
          <p:nvPr/>
        </p:nvSpPr>
        <p:spPr>
          <a:xfrm>
            <a:off x="88176" y="4747011"/>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193A829E-DEAB-FFA2-A842-22B05B56B6D1}"/>
              </a:ext>
            </a:extLst>
          </p:cNvPr>
          <p:cNvSpPr/>
          <p:nvPr/>
        </p:nvSpPr>
        <p:spPr>
          <a:xfrm>
            <a:off x="88176" y="4012346"/>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2E3A04E4-1434-F19B-E7FB-4DFE8B768BB3}"/>
              </a:ext>
            </a:extLst>
          </p:cNvPr>
          <p:cNvSpPr/>
          <p:nvPr/>
        </p:nvSpPr>
        <p:spPr>
          <a:xfrm>
            <a:off x="88176" y="4379679"/>
            <a:ext cx="1248473"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C893C8F8-1D1E-337F-2B19-1D2098094084}"/>
              </a:ext>
            </a:extLst>
          </p:cNvPr>
          <p:cNvSpPr txBox="1"/>
          <p:nvPr/>
        </p:nvSpPr>
        <p:spPr>
          <a:xfrm>
            <a:off x="412085" y="4363612"/>
            <a:ext cx="59503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布置</a:t>
            </a:r>
          </a:p>
        </p:txBody>
      </p:sp>
      <p:sp>
        <p:nvSpPr>
          <p:cNvPr id="18" name="文本框 17">
            <a:extLst>
              <a:ext uri="{FF2B5EF4-FFF2-40B4-BE49-F238E27FC236}">
                <a16:creationId xmlns:a16="http://schemas.microsoft.com/office/drawing/2014/main" id="{DF9A070A-3E67-07E8-EC8E-1DE02DFC6E0A}"/>
              </a:ext>
            </a:extLst>
          </p:cNvPr>
          <p:cNvSpPr txBox="1"/>
          <p:nvPr/>
        </p:nvSpPr>
        <p:spPr>
          <a:xfrm>
            <a:off x="322234" y="4745269"/>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车道线</a:t>
            </a:r>
          </a:p>
        </p:txBody>
      </p:sp>
      <p:sp>
        <p:nvSpPr>
          <p:cNvPr id="19" name="文本框 18">
            <a:extLst>
              <a:ext uri="{FF2B5EF4-FFF2-40B4-BE49-F238E27FC236}">
                <a16:creationId xmlns:a16="http://schemas.microsoft.com/office/drawing/2014/main" id="{08AA6D83-321A-6463-DAF4-FFD4FE270263}"/>
              </a:ext>
            </a:extLst>
          </p:cNvPr>
          <p:cNvSpPr txBox="1"/>
          <p:nvPr/>
        </p:nvSpPr>
        <p:spPr>
          <a:xfrm>
            <a:off x="2363" y="4013634"/>
            <a:ext cx="1413698"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周围环境</a:t>
            </a:r>
          </a:p>
        </p:txBody>
      </p:sp>
      <p:cxnSp>
        <p:nvCxnSpPr>
          <p:cNvPr id="20" name="直接连接符 19">
            <a:extLst>
              <a:ext uri="{FF2B5EF4-FFF2-40B4-BE49-F238E27FC236}">
                <a16:creationId xmlns:a16="http://schemas.microsoft.com/office/drawing/2014/main" id="{BCD539EC-3B23-BED5-EC45-AF190460AC6F}"/>
              </a:ext>
            </a:extLst>
          </p:cNvPr>
          <p:cNvCxnSpPr>
            <a:cxnSpLocks/>
          </p:cNvCxnSpPr>
          <p:nvPr/>
        </p:nvCxnSpPr>
        <p:spPr>
          <a:xfrm flipH="1">
            <a:off x="1451788" y="4150296"/>
            <a:ext cx="3918" cy="765186"/>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箭头: 右 20">
            <a:extLst>
              <a:ext uri="{FF2B5EF4-FFF2-40B4-BE49-F238E27FC236}">
                <a16:creationId xmlns:a16="http://schemas.microsoft.com/office/drawing/2014/main" id="{EC85F4D0-DCE4-BCEE-FC64-B9DF481A5790}"/>
              </a:ext>
            </a:extLst>
          </p:cNvPr>
          <p:cNvSpPr/>
          <p:nvPr/>
        </p:nvSpPr>
        <p:spPr>
          <a:xfrm>
            <a:off x="1501515" y="4437030"/>
            <a:ext cx="200616" cy="27983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7FA4131B-001B-D8DB-AD8D-F7569903DA60}"/>
              </a:ext>
            </a:extLst>
          </p:cNvPr>
          <p:cNvSpPr/>
          <p:nvPr/>
        </p:nvSpPr>
        <p:spPr>
          <a:xfrm>
            <a:off x="2582288" y="5618934"/>
            <a:ext cx="200616" cy="27983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62116482-8A5D-38A3-739F-8A0DEC4E1DB8}"/>
              </a:ext>
            </a:extLst>
          </p:cNvPr>
          <p:cNvCxnSpPr>
            <a:cxnSpLocks/>
          </p:cNvCxnSpPr>
          <p:nvPr/>
        </p:nvCxnSpPr>
        <p:spPr>
          <a:xfrm>
            <a:off x="1331029" y="5308724"/>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2A5D962-849B-6A5F-3866-4125CA47E58A}"/>
              </a:ext>
            </a:extLst>
          </p:cNvPr>
          <p:cNvCxnSpPr>
            <a:cxnSpLocks/>
          </p:cNvCxnSpPr>
          <p:nvPr/>
        </p:nvCxnSpPr>
        <p:spPr>
          <a:xfrm>
            <a:off x="1345599" y="5740352"/>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C00FA2A6-9284-90F4-2924-F50A6D344D02}"/>
              </a:ext>
            </a:extLst>
          </p:cNvPr>
          <p:cNvSpPr/>
          <p:nvPr/>
        </p:nvSpPr>
        <p:spPr>
          <a:xfrm>
            <a:off x="102746" y="5590299"/>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762A9153-ED92-1D23-1153-A5C36ED1749B}"/>
              </a:ext>
            </a:extLst>
          </p:cNvPr>
          <p:cNvSpPr/>
          <p:nvPr/>
        </p:nvSpPr>
        <p:spPr>
          <a:xfrm>
            <a:off x="88176" y="5155391"/>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1EA549E-A843-BA8B-D376-CF521CE21626}"/>
              </a:ext>
            </a:extLst>
          </p:cNvPr>
          <p:cNvSpPr txBox="1"/>
          <p:nvPr/>
        </p:nvSpPr>
        <p:spPr>
          <a:xfrm>
            <a:off x="225055" y="5583518"/>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相对速度</a:t>
            </a:r>
          </a:p>
        </p:txBody>
      </p:sp>
      <p:sp>
        <p:nvSpPr>
          <p:cNvPr id="29" name="文本框 28">
            <a:extLst>
              <a:ext uri="{FF2B5EF4-FFF2-40B4-BE49-F238E27FC236}">
                <a16:creationId xmlns:a16="http://schemas.microsoft.com/office/drawing/2014/main" id="{F625563B-B9F6-7816-52DA-F0C5A3A29A7E}"/>
              </a:ext>
            </a:extLst>
          </p:cNvPr>
          <p:cNvSpPr txBox="1"/>
          <p:nvPr/>
        </p:nvSpPr>
        <p:spPr>
          <a:xfrm>
            <a:off x="2363" y="5156679"/>
            <a:ext cx="1413698"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相对距离</a:t>
            </a:r>
          </a:p>
        </p:txBody>
      </p:sp>
      <p:cxnSp>
        <p:nvCxnSpPr>
          <p:cNvPr id="30" name="直接连接符 29">
            <a:extLst>
              <a:ext uri="{FF2B5EF4-FFF2-40B4-BE49-F238E27FC236}">
                <a16:creationId xmlns:a16="http://schemas.microsoft.com/office/drawing/2014/main" id="{0E37D718-0856-F4DD-0B6A-6CF91D06D5D9}"/>
              </a:ext>
            </a:extLst>
          </p:cNvPr>
          <p:cNvCxnSpPr>
            <a:cxnSpLocks/>
          </p:cNvCxnSpPr>
          <p:nvPr/>
        </p:nvCxnSpPr>
        <p:spPr>
          <a:xfrm>
            <a:off x="1455706" y="5293341"/>
            <a:ext cx="0" cy="478474"/>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1" name="箭头: 右 30">
            <a:extLst>
              <a:ext uri="{FF2B5EF4-FFF2-40B4-BE49-F238E27FC236}">
                <a16:creationId xmlns:a16="http://schemas.microsoft.com/office/drawing/2014/main" id="{AE55CCAF-C19F-47F5-0CE4-F0F07F1D50B9}"/>
              </a:ext>
            </a:extLst>
          </p:cNvPr>
          <p:cNvSpPr/>
          <p:nvPr/>
        </p:nvSpPr>
        <p:spPr>
          <a:xfrm>
            <a:off x="1501515" y="5389290"/>
            <a:ext cx="200616" cy="27983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BF49111E-03A6-19D3-9741-CBCE35A10284}"/>
              </a:ext>
            </a:extLst>
          </p:cNvPr>
          <p:cNvSpPr/>
          <p:nvPr/>
        </p:nvSpPr>
        <p:spPr>
          <a:xfrm>
            <a:off x="164550" y="6468220"/>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ADF9C101-D564-9DA7-B499-9B2A16B8AB2E}"/>
              </a:ext>
            </a:extLst>
          </p:cNvPr>
          <p:cNvSpPr txBox="1"/>
          <p:nvPr/>
        </p:nvSpPr>
        <p:spPr>
          <a:xfrm>
            <a:off x="137573" y="6455523"/>
            <a:ext cx="132657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视觉信息</a:t>
            </a:r>
          </a:p>
        </p:txBody>
      </p:sp>
      <p:sp>
        <p:nvSpPr>
          <p:cNvPr id="39" name="箭头: 右 38">
            <a:extLst>
              <a:ext uri="{FF2B5EF4-FFF2-40B4-BE49-F238E27FC236}">
                <a16:creationId xmlns:a16="http://schemas.microsoft.com/office/drawing/2014/main" id="{6EDAE4D5-7FE2-EB26-E480-991294B02400}"/>
              </a:ext>
            </a:extLst>
          </p:cNvPr>
          <p:cNvSpPr/>
          <p:nvPr/>
        </p:nvSpPr>
        <p:spPr>
          <a:xfrm>
            <a:off x="1480849" y="6477554"/>
            <a:ext cx="200616" cy="27983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46DAC7C9-9434-F1E8-230C-E1C36DC268E9}"/>
              </a:ext>
            </a:extLst>
          </p:cNvPr>
          <p:cNvCxnSpPr>
            <a:cxnSpLocks/>
          </p:cNvCxnSpPr>
          <p:nvPr/>
        </p:nvCxnSpPr>
        <p:spPr>
          <a:xfrm>
            <a:off x="2463622" y="4573641"/>
            <a:ext cx="0" cy="2131391"/>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EEF8FE3-287B-28DD-9CCD-A02B1573EBAC}"/>
              </a:ext>
            </a:extLst>
          </p:cNvPr>
          <p:cNvCxnSpPr>
            <a:cxnSpLocks/>
          </p:cNvCxnSpPr>
          <p:nvPr/>
        </p:nvCxnSpPr>
        <p:spPr>
          <a:xfrm>
            <a:off x="2342863" y="4575324"/>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3A4AAB-BF62-DFEC-FBB6-2331FFA61210}"/>
              </a:ext>
            </a:extLst>
          </p:cNvPr>
          <p:cNvCxnSpPr>
            <a:cxnSpLocks/>
          </p:cNvCxnSpPr>
          <p:nvPr/>
        </p:nvCxnSpPr>
        <p:spPr>
          <a:xfrm>
            <a:off x="2349575" y="5502946"/>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705C977-5250-4BB6-8A0A-E7864A979A45}"/>
              </a:ext>
            </a:extLst>
          </p:cNvPr>
          <p:cNvCxnSpPr>
            <a:cxnSpLocks/>
          </p:cNvCxnSpPr>
          <p:nvPr/>
        </p:nvCxnSpPr>
        <p:spPr>
          <a:xfrm>
            <a:off x="2341141" y="6682538"/>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EAC84D9D-6687-268A-8751-7C3BEA521C83}"/>
              </a:ext>
            </a:extLst>
          </p:cNvPr>
          <p:cNvSpPr/>
          <p:nvPr/>
        </p:nvSpPr>
        <p:spPr>
          <a:xfrm>
            <a:off x="2829106" y="5419608"/>
            <a:ext cx="1149899" cy="704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D3QN</a:t>
            </a:r>
            <a:endParaRPr lang="zh-CN" altLang="en-US" sz="1600" dirty="0"/>
          </a:p>
        </p:txBody>
      </p:sp>
      <p:cxnSp>
        <p:nvCxnSpPr>
          <p:cNvPr id="48" name="直接箭头连接符 47">
            <a:extLst>
              <a:ext uri="{FF2B5EF4-FFF2-40B4-BE49-F238E27FC236}">
                <a16:creationId xmlns:a16="http://schemas.microsoft.com/office/drawing/2014/main" id="{AAC6739F-9005-528E-E57B-461EE5353C27}"/>
              </a:ext>
            </a:extLst>
          </p:cNvPr>
          <p:cNvCxnSpPr>
            <a:cxnSpLocks/>
            <a:stCxn id="45" idx="3"/>
            <a:endCxn id="51" idx="1"/>
          </p:cNvCxnSpPr>
          <p:nvPr/>
        </p:nvCxnSpPr>
        <p:spPr>
          <a:xfrm flipV="1">
            <a:off x="3979005" y="5771815"/>
            <a:ext cx="60533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F9C26219-8790-5C40-47C0-0E501D6774C6}"/>
              </a:ext>
            </a:extLst>
          </p:cNvPr>
          <p:cNvCxnSpPr>
            <a:cxnSpLocks/>
            <a:stCxn id="51" idx="3"/>
            <a:endCxn id="53" idx="1"/>
          </p:cNvCxnSpPr>
          <p:nvPr/>
        </p:nvCxnSpPr>
        <p:spPr>
          <a:xfrm>
            <a:off x="5767156" y="5771815"/>
            <a:ext cx="4935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7972BE09-9145-DA44-1012-ECBAE4F773D4}"/>
              </a:ext>
            </a:extLst>
          </p:cNvPr>
          <p:cNvSpPr/>
          <p:nvPr/>
        </p:nvSpPr>
        <p:spPr>
          <a:xfrm>
            <a:off x="4584339" y="5613023"/>
            <a:ext cx="1182817" cy="3175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行为输出</a:t>
            </a:r>
          </a:p>
        </p:txBody>
      </p:sp>
      <p:sp>
        <p:nvSpPr>
          <p:cNvPr id="53" name="矩形: 圆角 52">
            <a:extLst>
              <a:ext uri="{FF2B5EF4-FFF2-40B4-BE49-F238E27FC236}">
                <a16:creationId xmlns:a16="http://schemas.microsoft.com/office/drawing/2014/main" id="{5C2D272D-7C6E-2B8D-9585-6C02884740A4}"/>
              </a:ext>
            </a:extLst>
          </p:cNvPr>
          <p:cNvSpPr/>
          <p:nvPr/>
        </p:nvSpPr>
        <p:spPr>
          <a:xfrm>
            <a:off x="6260739" y="5613023"/>
            <a:ext cx="1182817" cy="3175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安全检查</a:t>
            </a:r>
          </a:p>
        </p:txBody>
      </p:sp>
      <p:sp>
        <p:nvSpPr>
          <p:cNvPr id="57" name="矩形: 圆角 56">
            <a:extLst>
              <a:ext uri="{FF2B5EF4-FFF2-40B4-BE49-F238E27FC236}">
                <a16:creationId xmlns:a16="http://schemas.microsoft.com/office/drawing/2014/main" id="{6BF31774-1BEF-D94D-0EB7-A7AF6F47D0CA}"/>
              </a:ext>
            </a:extLst>
          </p:cNvPr>
          <p:cNvSpPr/>
          <p:nvPr/>
        </p:nvSpPr>
        <p:spPr>
          <a:xfrm>
            <a:off x="7937139" y="5613023"/>
            <a:ext cx="1537061" cy="3175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执行器执行</a:t>
            </a:r>
          </a:p>
        </p:txBody>
      </p:sp>
      <p:cxnSp>
        <p:nvCxnSpPr>
          <p:cNvPr id="58" name="直接箭头连接符 57">
            <a:extLst>
              <a:ext uri="{FF2B5EF4-FFF2-40B4-BE49-F238E27FC236}">
                <a16:creationId xmlns:a16="http://schemas.microsoft.com/office/drawing/2014/main" id="{927F77FE-61E2-622B-FA32-B4C09A76796A}"/>
              </a:ext>
            </a:extLst>
          </p:cNvPr>
          <p:cNvCxnSpPr>
            <a:cxnSpLocks/>
          </p:cNvCxnSpPr>
          <p:nvPr/>
        </p:nvCxnSpPr>
        <p:spPr>
          <a:xfrm>
            <a:off x="7443556" y="5758852"/>
            <a:ext cx="4935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矩形 22">
            <a:extLst>
              <a:ext uri="{FF2B5EF4-FFF2-40B4-BE49-F238E27FC236}">
                <a16:creationId xmlns:a16="http://schemas.microsoft.com/office/drawing/2014/main" id="{AEB8F6AB-8E10-CCBA-E6D9-8E7EC13AEC4A}"/>
              </a:ext>
            </a:extLst>
          </p:cNvPr>
          <p:cNvSpPr/>
          <p:nvPr/>
        </p:nvSpPr>
        <p:spPr>
          <a:xfrm>
            <a:off x="1697217" y="5235147"/>
            <a:ext cx="675465" cy="5154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参与者</a:t>
            </a:r>
          </a:p>
        </p:txBody>
      </p:sp>
      <p:sp>
        <p:nvSpPr>
          <p:cNvPr id="10" name="矩形 9">
            <a:extLst>
              <a:ext uri="{FF2B5EF4-FFF2-40B4-BE49-F238E27FC236}">
                <a16:creationId xmlns:a16="http://schemas.microsoft.com/office/drawing/2014/main" id="{A8694407-81C9-CC18-25F5-9A70EFA747B2}"/>
              </a:ext>
            </a:extLst>
          </p:cNvPr>
          <p:cNvSpPr/>
          <p:nvPr/>
        </p:nvSpPr>
        <p:spPr>
          <a:xfrm>
            <a:off x="1697105" y="4300166"/>
            <a:ext cx="662041" cy="45018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BEV</a:t>
            </a:r>
            <a:endParaRPr lang="zh-CN" altLang="en-US" dirty="0"/>
          </a:p>
        </p:txBody>
      </p:sp>
      <p:sp>
        <p:nvSpPr>
          <p:cNvPr id="40" name="矩形 39">
            <a:extLst>
              <a:ext uri="{FF2B5EF4-FFF2-40B4-BE49-F238E27FC236}">
                <a16:creationId xmlns:a16="http://schemas.microsoft.com/office/drawing/2014/main" id="{6BA80833-FD87-E54F-E331-304370A9D361}"/>
              </a:ext>
            </a:extLst>
          </p:cNvPr>
          <p:cNvSpPr/>
          <p:nvPr/>
        </p:nvSpPr>
        <p:spPr>
          <a:xfrm>
            <a:off x="1707503" y="6499036"/>
            <a:ext cx="668654" cy="30227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CNN</a:t>
            </a:r>
            <a:endParaRPr lang="zh-CN" altLang="en-US" sz="1600" dirty="0"/>
          </a:p>
        </p:txBody>
      </p:sp>
      <p:sp>
        <p:nvSpPr>
          <p:cNvPr id="63" name="矩形: 圆角 62">
            <a:extLst>
              <a:ext uri="{FF2B5EF4-FFF2-40B4-BE49-F238E27FC236}">
                <a16:creationId xmlns:a16="http://schemas.microsoft.com/office/drawing/2014/main" id="{BFAD7C50-65FF-1076-758E-63AD94E69C6D}"/>
              </a:ext>
            </a:extLst>
          </p:cNvPr>
          <p:cNvSpPr/>
          <p:nvPr/>
        </p:nvSpPr>
        <p:spPr>
          <a:xfrm>
            <a:off x="149489" y="5979473"/>
            <a:ext cx="1248471" cy="30666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4BAD254B-CDD6-807F-F2EE-B35D8D083EFD}"/>
              </a:ext>
            </a:extLst>
          </p:cNvPr>
          <p:cNvSpPr txBox="1"/>
          <p:nvPr/>
        </p:nvSpPr>
        <p:spPr>
          <a:xfrm>
            <a:off x="72788" y="5979473"/>
            <a:ext cx="1438523"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动力系统信息</a:t>
            </a:r>
          </a:p>
        </p:txBody>
      </p:sp>
      <p:cxnSp>
        <p:nvCxnSpPr>
          <p:cNvPr id="65" name="直接连接符 64">
            <a:extLst>
              <a:ext uri="{FF2B5EF4-FFF2-40B4-BE49-F238E27FC236}">
                <a16:creationId xmlns:a16="http://schemas.microsoft.com/office/drawing/2014/main" id="{03F1F9A2-7500-D0B4-1EBC-006F865B6CF1}"/>
              </a:ext>
            </a:extLst>
          </p:cNvPr>
          <p:cNvCxnSpPr>
            <a:cxnSpLocks/>
          </p:cNvCxnSpPr>
          <p:nvPr/>
        </p:nvCxnSpPr>
        <p:spPr>
          <a:xfrm>
            <a:off x="2326080" y="6110361"/>
            <a:ext cx="120759" cy="0"/>
          </a:xfrm>
          <a:prstGeom prst="line">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7E1DFF5-8C4B-2821-742A-C1F9A6136796}"/>
              </a:ext>
            </a:extLst>
          </p:cNvPr>
          <p:cNvSpPr/>
          <p:nvPr/>
        </p:nvSpPr>
        <p:spPr>
          <a:xfrm>
            <a:off x="1690492" y="5958803"/>
            <a:ext cx="668654" cy="361643"/>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自车</a:t>
            </a:r>
          </a:p>
        </p:txBody>
      </p:sp>
      <p:sp>
        <p:nvSpPr>
          <p:cNvPr id="68" name="箭头: 右 67">
            <a:extLst>
              <a:ext uri="{FF2B5EF4-FFF2-40B4-BE49-F238E27FC236}">
                <a16:creationId xmlns:a16="http://schemas.microsoft.com/office/drawing/2014/main" id="{601FE308-E045-321F-7F64-53490F2ADA90}"/>
              </a:ext>
            </a:extLst>
          </p:cNvPr>
          <p:cNvSpPr/>
          <p:nvPr/>
        </p:nvSpPr>
        <p:spPr>
          <a:xfrm>
            <a:off x="1484810" y="6022247"/>
            <a:ext cx="200616" cy="27983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655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397F96-67A8-D202-8FDD-D3C9F6A48FA7}"/>
              </a:ext>
            </a:extLst>
          </p:cNvPr>
          <p:cNvSpPr txBox="1"/>
          <p:nvPr/>
        </p:nvSpPr>
        <p:spPr>
          <a:xfrm>
            <a:off x="0" y="0"/>
            <a:ext cx="10540001"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a:t>
            </a:r>
            <a:r>
              <a:rPr lang="en-US" altLang="zh-CN" sz="2800" b="1" dirty="0"/>
              <a:t> – </a:t>
            </a:r>
            <a:r>
              <a:rPr lang="zh-CN" altLang="en-US" sz="2800" b="1" dirty="0"/>
              <a:t>数据处理过程</a:t>
            </a:r>
          </a:p>
        </p:txBody>
      </p:sp>
      <p:sp>
        <p:nvSpPr>
          <p:cNvPr id="6" name="文本框 5">
            <a:extLst>
              <a:ext uri="{FF2B5EF4-FFF2-40B4-BE49-F238E27FC236}">
                <a16:creationId xmlns:a16="http://schemas.microsoft.com/office/drawing/2014/main" id="{5BEB4110-0CE7-CC87-3B12-126EB82E6C7A}"/>
              </a:ext>
            </a:extLst>
          </p:cNvPr>
          <p:cNvSpPr txBox="1"/>
          <p:nvPr/>
        </p:nvSpPr>
        <p:spPr>
          <a:xfrm>
            <a:off x="0" y="483892"/>
            <a:ext cx="12192000" cy="1200329"/>
          </a:xfrm>
          <a:prstGeom prst="rect">
            <a:avLst/>
          </a:prstGeom>
          <a:noFill/>
        </p:spPr>
        <p:txBody>
          <a:bodyPr wrap="square">
            <a:spAutoFit/>
          </a:bodyPr>
          <a:lstStyle/>
          <a:p>
            <a:r>
              <a:rPr lang="zh-CN" altLang="en-US" b="1" i="0" dirty="0">
                <a:solidFill>
                  <a:srgbClr val="262626"/>
                </a:solidFill>
                <a:effectLst/>
                <a:latin typeface="-apple-system"/>
              </a:rPr>
              <a:t>道虽迩，不行不至；事虽小，不为不成。</a:t>
            </a:r>
            <a:endParaRPr lang="en-US" altLang="zh-CN" dirty="0">
              <a:solidFill>
                <a:srgbClr val="262626"/>
              </a:solidFill>
              <a:latin typeface="-apple-system"/>
            </a:endParaRPr>
          </a:p>
          <a:p>
            <a:r>
              <a:rPr lang="zh-CN" altLang="en-US" dirty="0">
                <a:solidFill>
                  <a:srgbClr val="262626"/>
                </a:solidFill>
                <a:latin typeface="-apple-system"/>
              </a:rPr>
              <a:t>远观了半天数据集是什么，我认为还是不如实际上手看看它在真实的项目里如何被使用。</a:t>
            </a:r>
            <a:endParaRPr lang="en-US" altLang="zh-CN" dirty="0">
              <a:solidFill>
                <a:srgbClr val="262626"/>
              </a:solidFill>
              <a:latin typeface="-apple-system"/>
            </a:endParaRPr>
          </a:p>
          <a:p>
            <a:r>
              <a:rPr lang="zh-CN" altLang="en-US" dirty="0">
                <a:solidFill>
                  <a:srgbClr val="262626"/>
                </a:solidFill>
                <a:latin typeface="-apple-system"/>
              </a:rPr>
              <a:t>参考 </a:t>
            </a:r>
            <a:r>
              <a:rPr lang="en-US" altLang="zh-CN" dirty="0">
                <a:solidFill>
                  <a:srgbClr val="262626"/>
                </a:solidFill>
                <a:latin typeface="-apple-system"/>
                <a:hlinkClick r:id="rId2"/>
              </a:rPr>
              <a:t>https://github.com/narsisn/Argoverse2_Motion_Forecasting</a:t>
            </a:r>
            <a:r>
              <a:rPr lang="en-US" altLang="zh-CN" dirty="0">
                <a:solidFill>
                  <a:srgbClr val="262626"/>
                </a:solidFill>
                <a:latin typeface="-apple-system"/>
              </a:rPr>
              <a:t> </a:t>
            </a:r>
            <a:r>
              <a:rPr lang="zh-CN" altLang="en-US" dirty="0">
                <a:solidFill>
                  <a:srgbClr val="262626"/>
                </a:solidFill>
                <a:latin typeface="-apple-system"/>
              </a:rPr>
              <a:t>的数据处理方案，构建了一个非常简单的 </a:t>
            </a:r>
            <a:r>
              <a:rPr lang="en-US" altLang="zh-CN" b="1" dirty="0">
                <a:solidFill>
                  <a:srgbClr val="262626"/>
                </a:solidFill>
                <a:latin typeface="-apple-system"/>
              </a:rPr>
              <a:t>Multi-Head Attention</a:t>
            </a:r>
            <a:r>
              <a:rPr lang="en-US" altLang="zh-CN" b="1" i="0" dirty="0">
                <a:solidFill>
                  <a:srgbClr val="262626"/>
                </a:solidFill>
                <a:effectLst/>
                <a:latin typeface="-apple-system"/>
              </a:rPr>
              <a:t> → GNN → MLP </a:t>
            </a:r>
            <a:r>
              <a:rPr lang="zh-CN" altLang="en-US" i="0" dirty="0">
                <a:solidFill>
                  <a:srgbClr val="262626"/>
                </a:solidFill>
                <a:effectLst/>
                <a:latin typeface="-apple-system"/>
              </a:rPr>
              <a:t>来处理这些</a:t>
            </a:r>
            <a:r>
              <a:rPr lang="en-US" altLang="zh-CN" i="0" dirty="0">
                <a:solidFill>
                  <a:srgbClr val="262626"/>
                </a:solidFill>
                <a:effectLst/>
                <a:latin typeface="-apple-system"/>
              </a:rPr>
              <a:t>MF</a:t>
            </a:r>
            <a:r>
              <a:rPr lang="zh-CN" altLang="en-US" i="0" dirty="0">
                <a:solidFill>
                  <a:srgbClr val="262626"/>
                </a:solidFill>
                <a:effectLst/>
                <a:latin typeface="-apple-system"/>
              </a:rPr>
              <a:t>数据。</a:t>
            </a:r>
          </a:p>
        </p:txBody>
      </p:sp>
      <p:sp>
        <p:nvSpPr>
          <p:cNvPr id="7" name="文本框 6">
            <a:extLst>
              <a:ext uri="{FF2B5EF4-FFF2-40B4-BE49-F238E27FC236}">
                <a16:creationId xmlns:a16="http://schemas.microsoft.com/office/drawing/2014/main" id="{E5BED93D-41DE-6394-40EC-DB419FACE973}"/>
              </a:ext>
            </a:extLst>
          </p:cNvPr>
          <p:cNvSpPr txBox="1"/>
          <p:nvPr/>
        </p:nvSpPr>
        <p:spPr>
          <a:xfrm>
            <a:off x="0" y="1619737"/>
            <a:ext cx="7229864" cy="461665"/>
          </a:xfrm>
          <a:prstGeom prst="rect">
            <a:avLst/>
          </a:prstGeom>
          <a:noFill/>
        </p:spPr>
        <p:txBody>
          <a:bodyPr wrap="none" rtlCol="0">
            <a:spAutoFit/>
          </a:bodyPr>
          <a:lstStyle/>
          <a:p>
            <a:r>
              <a:rPr lang="en-US" altLang="zh-CN" sz="2400" b="1" dirty="0"/>
              <a:t>5.1 </a:t>
            </a:r>
            <a:r>
              <a:rPr lang="zh-CN" altLang="en-US" sz="2400" b="1" dirty="0"/>
              <a:t>时间戳同步重映射（拿出 </a:t>
            </a:r>
            <a:r>
              <a:rPr lang="en-US" altLang="zh-CN" sz="2400" b="1" dirty="0"/>
              <a:t>timestamps </a:t>
            </a:r>
            <a:r>
              <a:rPr lang="zh-CN" altLang="en-US" sz="2400" b="1" dirty="0"/>
              <a:t>进行处理）</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50E5A5A-A5FE-94F7-F62F-E2A43FDECDD9}"/>
                  </a:ext>
                </a:extLst>
              </p:cNvPr>
              <p:cNvSpPr txBox="1"/>
              <p:nvPr/>
            </p:nvSpPr>
            <p:spPr>
              <a:xfrm>
                <a:off x="1403901" y="2511940"/>
                <a:ext cx="1476950" cy="27176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i="1" smtClean="0">
                              <a:solidFill>
                                <a:schemeClr val="tx1"/>
                              </a:solidFill>
                              <a:latin typeface="Cambria Math" panose="02040503050406030204" pitchFamily="18" charset="0"/>
                            </a:rPr>
                          </m:ctrlPr>
                        </m:dPr>
                        <m:e>
                          <m:m>
                            <m:mPr>
                              <m:plcHide m:val="on"/>
                              <m:mcs>
                                <m:mc>
                                  <m:mcPr>
                                    <m:count m:val="1"/>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1</m:t>
                                </m:r>
                              </m:e>
                            </m:mr>
                            <m:mr>
                              <m:e>
                                <m:r>
                                  <a:rPr lang="zh-CN" altLang="en-US" i="0">
                                    <a:solidFill>
                                      <a:schemeClr val="tx1"/>
                                    </a:solidFill>
                                    <a:latin typeface="Cambria Math" panose="02040503050406030204" pitchFamily="18" charset="0"/>
                                  </a:rPr>
                                  <m:t>2</m:t>
                                </m:r>
                              </m:e>
                            </m:mr>
                            <m:mr>
                              <m:e>
                                <m:r>
                                  <a:rPr lang="zh-CN" altLang="en-US" i="0">
                                    <a:solidFill>
                                      <a:schemeClr val="tx1"/>
                                    </a:solidFill>
                                    <a:latin typeface="Cambria Math" panose="02040503050406030204" pitchFamily="18" charset="0"/>
                                  </a:rPr>
                                  <m:t>3</m:t>
                                </m:r>
                              </m:e>
                            </m:mr>
                            <m:mr>
                              <m:e>
                                <m:r>
                                  <a:rPr lang="zh-CN" altLang="en-US" i="0">
                                    <a:solidFill>
                                      <a:schemeClr val="tx1"/>
                                    </a:solidFill>
                                    <a:latin typeface="Cambria Math" panose="02040503050406030204" pitchFamily="18" charset="0"/>
                                  </a:rPr>
                                  <m:t>4</m:t>
                                </m:r>
                              </m:e>
                            </m:mr>
                            <m:mr>
                              <m:e>
                                <m:r>
                                  <a:rPr lang="zh-CN" altLang="en-US" i="0">
                                    <a:solidFill>
                                      <a:schemeClr val="tx1"/>
                                    </a:solidFill>
                                    <a:latin typeface="Cambria Math" panose="02040503050406030204" pitchFamily="18" charset="0"/>
                                  </a:rPr>
                                  <m:t>5</m:t>
                                </m:r>
                              </m:e>
                            </m:mr>
                            <m:mr>
                              <m:e>
                                <m:r>
                                  <a:rPr lang="zh-CN" altLang="en-US" i="0">
                                    <a:solidFill>
                                      <a:schemeClr val="tx1"/>
                                    </a:solidFill>
                                    <a:latin typeface="Cambria Math" panose="02040503050406030204" pitchFamily="18" charset="0"/>
                                  </a:rPr>
                                  <m:t>1</m:t>
                                </m:r>
                              </m:e>
                            </m:mr>
                            <m:mr>
                              <m:e>
                                <m:r>
                                  <a:rPr lang="en-US" altLang="zh-CN" b="0" i="0" smtClean="0">
                                    <a:solidFill>
                                      <a:schemeClr val="tx1"/>
                                    </a:solidFill>
                                    <a:latin typeface="Cambria Math" panose="02040503050406030204" pitchFamily="18" charset="0"/>
                                  </a:rPr>
                                  <m:t>2</m:t>
                                </m:r>
                              </m:e>
                            </m:mr>
                            <m:mr>
                              <m:e>
                                <m:r>
                                  <a:rPr lang="en-US" altLang="zh-CN" b="0" i="0" smtClean="0">
                                    <a:solidFill>
                                      <a:schemeClr val="tx1"/>
                                    </a:solidFill>
                                    <a:latin typeface="Cambria Math" panose="02040503050406030204" pitchFamily="18" charset="0"/>
                                  </a:rPr>
                                  <m:t>4</m:t>
                                </m:r>
                              </m:e>
                            </m:mr>
                            <m:mr>
                              <m:e>
                                <m:r>
                                  <a:rPr lang="zh-CN" altLang="en-US" i="0">
                                    <a:solidFill>
                                      <a:schemeClr val="tx1"/>
                                    </a:solidFill>
                                    <a:latin typeface="Cambria Math" panose="02040503050406030204" pitchFamily="18" charset="0"/>
                                  </a:rPr>
                                  <m:t>1</m:t>
                                </m:r>
                              </m:e>
                            </m:mr>
                            <m:mr>
                              <m:e>
                                <m:r>
                                  <a:rPr lang="zh-CN" altLang="en-US" i="0">
                                    <a:solidFill>
                                      <a:schemeClr val="tx1"/>
                                    </a:solidFill>
                                    <a:latin typeface="Cambria Math" panose="02040503050406030204" pitchFamily="18" charset="0"/>
                                  </a:rPr>
                                  <m:t>2</m:t>
                                </m:r>
                              </m:e>
                            </m:mr>
                          </m:m>
                        </m:e>
                      </m:d>
                    </m:oMath>
                  </m:oMathPara>
                </a14:m>
                <a:endParaRPr lang="zh-CN" altLang="en-US" dirty="0"/>
              </a:p>
            </p:txBody>
          </p:sp>
        </mc:Choice>
        <mc:Fallback>
          <p:sp>
            <p:nvSpPr>
              <p:cNvPr id="12" name="文本框 11">
                <a:extLst>
                  <a:ext uri="{FF2B5EF4-FFF2-40B4-BE49-F238E27FC236}">
                    <a16:creationId xmlns:a16="http://schemas.microsoft.com/office/drawing/2014/main" id="{B50E5A5A-A5FE-94F7-F62F-E2A43FDECDD9}"/>
                  </a:ext>
                </a:extLst>
              </p:cNvPr>
              <p:cNvSpPr txBox="1">
                <a:spLocks noRot="1" noChangeAspect="1" noMove="1" noResize="1" noEditPoints="1" noAdjustHandles="1" noChangeArrowheads="1" noChangeShapeType="1" noTextEdit="1"/>
              </p:cNvSpPr>
              <p:nvPr/>
            </p:nvSpPr>
            <p:spPr>
              <a:xfrm>
                <a:off x="1403901" y="2511940"/>
                <a:ext cx="1476950" cy="2717667"/>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25929A14-9DDA-FD3A-DFAD-1EF593C1B689}"/>
              </a:ext>
            </a:extLst>
          </p:cNvPr>
          <p:cNvSpPr txBox="1"/>
          <p:nvPr/>
        </p:nvSpPr>
        <p:spPr>
          <a:xfrm>
            <a:off x="802907" y="5290813"/>
            <a:ext cx="2755883" cy="369332"/>
          </a:xfrm>
          <a:prstGeom prst="rect">
            <a:avLst/>
          </a:prstGeom>
          <a:noFill/>
        </p:spPr>
        <p:txBody>
          <a:bodyPr wrap="none" rtlCol="0">
            <a:spAutoFit/>
          </a:bodyPr>
          <a:lstStyle/>
          <a:p>
            <a:r>
              <a:rPr lang="zh-CN" altLang="en-US" b="1" dirty="0"/>
              <a:t>原始数据中的 </a:t>
            </a:r>
            <a:r>
              <a:rPr lang="en-US" altLang="zh-CN" b="1" dirty="0"/>
              <a:t>timestamps</a:t>
            </a:r>
            <a:endParaRPr lang="zh-CN" altLang="en-US" b="1" dirty="0"/>
          </a:p>
        </p:txBody>
      </p:sp>
      <p:cxnSp>
        <p:nvCxnSpPr>
          <p:cNvPr id="15" name="直接箭头连接符 14">
            <a:extLst>
              <a:ext uri="{FF2B5EF4-FFF2-40B4-BE49-F238E27FC236}">
                <a16:creationId xmlns:a16="http://schemas.microsoft.com/office/drawing/2014/main" id="{156B5EBB-952F-68AA-B476-8FAF4AEDFA75}"/>
              </a:ext>
            </a:extLst>
          </p:cNvPr>
          <p:cNvCxnSpPr>
            <a:stCxn id="12" idx="3"/>
          </p:cNvCxnSpPr>
          <p:nvPr/>
        </p:nvCxnSpPr>
        <p:spPr>
          <a:xfrm flipV="1">
            <a:off x="2880851" y="3870773"/>
            <a:ext cx="2045110"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5957BF1A-F5A2-B935-5B31-BEA4525FD082}"/>
              </a:ext>
            </a:extLst>
          </p:cNvPr>
          <p:cNvSpPr txBox="1"/>
          <p:nvPr/>
        </p:nvSpPr>
        <p:spPr>
          <a:xfrm>
            <a:off x="3106620" y="3461229"/>
            <a:ext cx="1601721" cy="369332"/>
          </a:xfrm>
          <a:prstGeom prst="rect">
            <a:avLst/>
          </a:prstGeom>
          <a:noFill/>
        </p:spPr>
        <p:txBody>
          <a:bodyPr wrap="none" rtlCol="0">
            <a:spAutoFit/>
          </a:bodyPr>
          <a:lstStyle/>
          <a:p>
            <a:r>
              <a:rPr lang="en-US" altLang="zh-CN" dirty="0"/>
              <a:t>Mapping Rules</a:t>
            </a:r>
            <a:endParaRPr lang="zh-CN" altLang="en-US" dirty="0"/>
          </a:p>
        </p:txBody>
      </p:sp>
      <p:sp>
        <p:nvSpPr>
          <p:cNvPr id="17" name="文本框 16">
            <a:extLst>
              <a:ext uri="{FF2B5EF4-FFF2-40B4-BE49-F238E27FC236}">
                <a16:creationId xmlns:a16="http://schemas.microsoft.com/office/drawing/2014/main" id="{1550106B-3279-F00E-68E3-1F3E00C6E129}"/>
              </a:ext>
            </a:extLst>
          </p:cNvPr>
          <p:cNvSpPr txBox="1"/>
          <p:nvPr/>
        </p:nvSpPr>
        <p:spPr>
          <a:xfrm>
            <a:off x="5116448" y="3204326"/>
            <a:ext cx="1705916" cy="1754326"/>
          </a:xfrm>
          <a:prstGeom prst="rect">
            <a:avLst/>
          </a:prstGeom>
          <a:noFill/>
        </p:spPr>
        <p:txBody>
          <a:bodyPr wrap="none" rtlCol="0">
            <a:spAutoFit/>
          </a:bodyPr>
          <a:lstStyle/>
          <a:p>
            <a:r>
              <a:rPr lang="en-US" altLang="zh-CN" dirty="0"/>
              <a:t>Mapping [1] = 0</a:t>
            </a:r>
          </a:p>
          <a:p>
            <a:r>
              <a:rPr lang="en-US" altLang="zh-CN" dirty="0"/>
              <a:t>Mapping [2] = 1</a:t>
            </a:r>
          </a:p>
          <a:p>
            <a:r>
              <a:rPr lang="en-US" altLang="zh-CN" dirty="0"/>
              <a:t>Mapping [3] = 2</a:t>
            </a:r>
          </a:p>
          <a:p>
            <a:r>
              <a:rPr lang="en-US" altLang="zh-CN" dirty="0"/>
              <a:t>Mapping [4] = 3</a:t>
            </a:r>
          </a:p>
          <a:p>
            <a:r>
              <a:rPr lang="en-US" altLang="zh-CN" dirty="0"/>
              <a:t>Mapping [5] = 4</a:t>
            </a:r>
          </a:p>
          <a:p>
            <a:endParaRPr lang="zh-CN" altLang="en-US" dirty="0"/>
          </a:p>
        </p:txBody>
      </p:sp>
      <p:sp>
        <p:nvSpPr>
          <p:cNvPr id="18" name="矩形 17">
            <a:extLst>
              <a:ext uri="{FF2B5EF4-FFF2-40B4-BE49-F238E27FC236}">
                <a16:creationId xmlns:a16="http://schemas.microsoft.com/office/drawing/2014/main" id="{887CA193-AE5E-4D66-96DF-687D07DAA1B8}"/>
              </a:ext>
            </a:extLst>
          </p:cNvPr>
          <p:cNvSpPr/>
          <p:nvPr/>
        </p:nvSpPr>
        <p:spPr>
          <a:xfrm>
            <a:off x="1769806" y="2511939"/>
            <a:ext cx="727588" cy="13588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E627F19-82EF-E12D-9311-08F083DC7603}"/>
              </a:ext>
            </a:extLst>
          </p:cNvPr>
          <p:cNvSpPr txBox="1"/>
          <p:nvPr/>
        </p:nvSpPr>
        <p:spPr>
          <a:xfrm>
            <a:off x="2497394" y="2098377"/>
            <a:ext cx="2235597" cy="1200329"/>
          </a:xfrm>
          <a:prstGeom prst="rect">
            <a:avLst/>
          </a:prstGeom>
          <a:noFill/>
        </p:spPr>
        <p:txBody>
          <a:bodyPr wrap="square" rtlCol="0">
            <a:spAutoFit/>
          </a:bodyPr>
          <a:lstStyle/>
          <a:p>
            <a:r>
              <a:rPr lang="zh-CN" altLang="en-US" dirty="0">
                <a:solidFill>
                  <a:srgbClr val="FF0000"/>
                </a:solidFill>
              </a:rPr>
              <a:t>假设最长的交通参与者的数据有</a:t>
            </a:r>
            <a:r>
              <a:rPr lang="en-US" altLang="zh-CN" dirty="0">
                <a:solidFill>
                  <a:srgbClr val="FF0000"/>
                </a:solidFill>
              </a:rPr>
              <a:t>5</a:t>
            </a:r>
            <a:r>
              <a:rPr lang="zh-CN" altLang="en-US" dirty="0">
                <a:solidFill>
                  <a:srgbClr val="FF0000"/>
                </a:solidFill>
              </a:rPr>
              <a:t>帧长（实际中是</a:t>
            </a:r>
            <a:r>
              <a:rPr lang="en-US" altLang="zh-CN" dirty="0">
                <a:solidFill>
                  <a:srgbClr val="FF0000"/>
                </a:solidFill>
              </a:rPr>
              <a:t>110</a:t>
            </a:r>
            <a:r>
              <a:rPr lang="zh-CN" altLang="en-US" dirty="0">
                <a:solidFill>
                  <a:srgbClr val="FF0000"/>
                </a:solidFill>
              </a:rPr>
              <a:t>帧，是自车）</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541F4148-A848-1C11-6037-C6A35C42F5F3}"/>
                  </a:ext>
                </a:extLst>
              </p:cNvPr>
              <p:cNvSpPr txBox="1"/>
              <p:nvPr/>
            </p:nvSpPr>
            <p:spPr>
              <a:xfrm>
                <a:off x="8528281" y="2511938"/>
                <a:ext cx="1476950" cy="27176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i="1" smtClean="0">
                              <a:solidFill>
                                <a:schemeClr val="tx1"/>
                              </a:solidFill>
                              <a:latin typeface="Cambria Math" panose="02040503050406030204" pitchFamily="18" charset="0"/>
                            </a:rPr>
                          </m:ctrlPr>
                        </m:dPr>
                        <m:e>
                          <m:m>
                            <m:mPr>
                              <m:plcHide m:val="on"/>
                              <m:mcs>
                                <m:mc>
                                  <m:mcPr>
                                    <m:count m:val="1"/>
                                    <m:mcJc m:val="center"/>
                                  </m:mcPr>
                                </m:mc>
                              </m:mcs>
                              <m:ctrlPr>
                                <a:rPr lang="zh-CN" altLang="en-US" i="1" smtClean="0">
                                  <a:solidFill>
                                    <a:schemeClr val="tx1"/>
                                  </a:solidFill>
                                  <a:latin typeface="Cambria Math" panose="02040503050406030204" pitchFamily="18" charset="0"/>
                                </a:rPr>
                              </m:ctrlPr>
                            </m:mPr>
                            <m:mr>
                              <m:e>
                                <m:r>
                                  <a:rPr lang="en-US" altLang="zh-CN" b="0" i="0" smtClean="0">
                                    <a:solidFill>
                                      <a:schemeClr val="tx1"/>
                                    </a:solidFill>
                                    <a:latin typeface="Cambria Math" panose="02040503050406030204" pitchFamily="18" charset="0"/>
                                  </a:rPr>
                                  <m:t>0</m:t>
                                </m:r>
                              </m:e>
                            </m:mr>
                            <m:mr>
                              <m:e>
                                <m:r>
                                  <a:rPr lang="en-US" altLang="zh-CN" b="0" i="0" smtClean="0">
                                    <a:solidFill>
                                      <a:schemeClr val="tx1"/>
                                    </a:solidFill>
                                    <a:latin typeface="Cambria Math" panose="02040503050406030204" pitchFamily="18" charset="0"/>
                                  </a:rPr>
                                  <m:t>1</m:t>
                                </m:r>
                              </m:e>
                            </m:mr>
                            <m:mr>
                              <m:e>
                                <m:r>
                                  <a:rPr lang="en-US" altLang="zh-CN" b="0" i="0" smtClean="0">
                                    <a:solidFill>
                                      <a:schemeClr val="tx1"/>
                                    </a:solidFill>
                                    <a:latin typeface="Cambria Math" panose="02040503050406030204" pitchFamily="18" charset="0"/>
                                  </a:rPr>
                                  <m:t>2</m:t>
                                </m:r>
                              </m:e>
                            </m:mr>
                            <m:mr>
                              <m:e>
                                <m:r>
                                  <a:rPr lang="en-US" altLang="zh-CN" b="0" i="0" smtClean="0">
                                    <a:solidFill>
                                      <a:schemeClr val="tx1"/>
                                    </a:solidFill>
                                    <a:latin typeface="Cambria Math" panose="02040503050406030204" pitchFamily="18" charset="0"/>
                                  </a:rPr>
                                  <m:t>3</m:t>
                                </m:r>
                              </m:e>
                            </m:mr>
                            <m:mr>
                              <m:e>
                                <m:r>
                                  <a:rPr lang="en-US" altLang="zh-CN" b="0" i="0" smtClean="0">
                                    <a:solidFill>
                                      <a:schemeClr val="tx1"/>
                                    </a:solidFill>
                                    <a:latin typeface="Cambria Math" panose="02040503050406030204" pitchFamily="18" charset="0"/>
                                  </a:rPr>
                                  <m:t>4</m:t>
                                </m:r>
                              </m:e>
                            </m:mr>
                            <m:mr>
                              <m:e>
                                <m:r>
                                  <a:rPr lang="en-US" altLang="zh-CN" b="0" i="0" smtClean="0">
                                    <a:solidFill>
                                      <a:schemeClr val="tx1"/>
                                    </a:solidFill>
                                    <a:latin typeface="Cambria Math" panose="02040503050406030204" pitchFamily="18" charset="0"/>
                                  </a:rPr>
                                  <m:t>0</m:t>
                                </m:r>
                              </m:e>
                            </m:mr>
                            <m:mr>
                              <m:e>
                                <m:r>
                                  <a:rPr lang="en-US" altLang="zh-CN" b="0" i="0" smtClean="0">
                                    <a:solidFill>
                                      <a:schemeClr val="tx1"/>
                                    </a:solidFill>
                                    <a:latin typeface="Cambria Math" panose="02040503050406030204" pitchFamily="18" charset="0"/>
                                  </a:rPr>
                                  <m:t>1</m:t>
                                </m:r>
                              </m:e>
                            </m:mr>
                            <m:mr>
                              <m:e>
                                <m:r>
                                  <a:rPr lang="en-US" altLang="zh-CN" b="0" i="0" smtClean="0">
                                    <a:solidFill>
                                      <a:schemeClr val="tx1"/>
                                    </a:solidFill>
                                    <a:latin typeface="Cambria Math" panose="02040503050406030204" pitchFamily="18" charset="0"/>
                                  </a:rPr>
                                  <m:t>3</m:t>
                                </m:r>
                              </m:e>
                            </m:mr>
                            <m:mr>
                              <m:e>
                                <m:r>
                                  <a:rPr lang="en-US" altLang="zh-CN" b="0" i="0" smtClean="0">
                                    <a:solidFill>
                                      <a:schemeClr val="tx1"/>
                                    </a:solidFill>
                                    <a:latin typeface="Cambria Math" panose="02040503050406030204" pitchFamily="18" charset="0"/>
                                  </a:rPr>
                                  <m:t>0</m:t>
                                </m:r>
                              </m:e>
                            </m:mr>
                            <m:mr>
                              <m:e>
                                <m:r>
                                  <a:rPr lang="en-US" altLang="zh-CN" b="0" i="0" smtClean="0">
                                    <a:solidFill>
                                      <a:schemeClr val="tx1"/>
                                    </a:solidFill>
                                    <a:latin typeface="Cambria Math" panose="02040503050406030204" pitchFamily="18" charset="0"/>
                                  </a:rPr>
                                  <m:t>1</m:t>
                                </m:r>
                              </m:e>
                            </m:mr>
                          </m:m>
                        </m:e>
                      </m:d>
                    </m:oMath>
                  </m:oMathPara>
                </a14:m>
                <a:endParaRPr lang="zh-CN" altLang="en-US" dirty="0"/>
              </a:p>
            </p:txBody>
          </p:sp>
        </mc:Choice>
        <mc:Fallback>
          <p:sp>
            <p:nvSpPr>
              <p:cNvPr id="20" name="文本框 19">
                <a:extLst>
                  <a:ext uri="{FF2B5EF4-FFF2-40B4-BE49-F238E27FC236}">
                    <a16:creationId xmlns:a16="http://schemas.microsoft.com/office/drawing/2014/main" id="{541F4148-A848-1C11-6037-C6A35C42F5F3}"/>
                  </a:ext>
                </a:extLst>
              </p:cNvPr>
              <p:cNvSpPr txBox="1">
                <a:spLocks noRot="1" noChangeAspect="1" noMove="1" noResize="1" noEditPoints="1" noAdjustHandles="1" noChangeArrowheads="1" noChangeShapeType="1" noTextEdit="1"/>
              </p:cNvSpPr>
              <p:nvPr/>
            </p:nvSpPr>
            <p:spPr>
              <a:xfrm>
                <a:off x="8528281" y="2511938"/>
                <a:ext cx="1476950" cy="2717667"/>
              </a:xfrm>
              <a:prstGeom prst="rect">
                <a:avLst/>
              </a:prstGeom>
              <a:blipFill>
                <a:blip r:embed="rId4"/>
                <a:stretch>
                  <a:fillRect/>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id="{C48A8C8B-8125-4B25-731F-4CDBE0FD94DF}"/>
              </a:ext>
            </a:extLst>
          </p:cNvPr>
          <p:cNvCxnSpPr/>
          <p:nvPr/>
        </p:nvCxnSpPr>
        <p:spPr>
          <a:xfrm flipV="1">
            <a:off x="6822364" y="3870772"/>
            <a:ext cx="2045110"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11BE24B7-DC79-03F9-FE33-7EBEF424A04E}"/>
              </a:ext>
            </a:extLst>
          </p:cNvPr>
          <p:cNvSpPr txBox="1"/>
          <p:nvPr/>
        </p:nvSpPr>
        <p:spPr>
          <a:xfrm>
            <a:off x="7202277" y="3447233"/>
            <a:ext cx="1326004" cy="369332"/>
          </a:xfrm>
          <a:prstGeom prst="rect">
            <a:avLst/>
          </a:prstGeom>
          <a:noFill/>
        </p:spPr>
        <p:txBody>
          <a:bodyPr wrap="none" rtlCol="0">
            <a:spAutoFit/>
          </a:bodyPr>
          <a:lstStyle/>
          <a:p>
            <a:r>
              <a:rPr lang="en-US" altLang="zh-CN" dirty="0"/>
              <a:t>Re-mapping</a:t>
            </a:r>
            <a:endParaRPr lang="zh-CN" altLang="en-US" dirty="0"/>
          </a:p>
        </p:txBody>
      </p:sp>
      <p:sp>
        <p:nvSpPr>
          <p:cNvPr id="23" name="文本框 22">
            <a:extLst>
              <a:ext uri="{FF2B5EF4-FFF2-40B4-BE49-F238E27FC236}">
                <a16:creationId xmlns:a16="http://schemas.microsoft.com/office/drawing/2014/main" id="{AF5515CE-F459-1AB3-6FDB-8FA320DB36E1}"/>
              </a:ext>
            </a:extLst>
          </p:cNvPr>
          <p:cNvSpPr txBox="1"/>
          <p:nvPr/>
        </p:nvSpPr>
        <p:spPr>
          <a:xfrm>
            <a:off x="7831079" y="5355023"/>
            <a:ext cx="3474028" cy="369332"/>
          </a:xfrm>
          <a:prstGeom prst="rect">
            <a:avLst/>
          </a:prstGeom>
          <a:noFill/>
        </p:spPr>
        <p:txBody>
          <a:bodyPr wrap="none" rtlCol="0">
            <a:spAutoFit/>
          </a:bodyPr>
          <a:lstStyle/>
          <a:p>
            <a:r>
              <a:rPr lang="zh-CN" altLang="en-US" b="1" dirty="0"/>
              <a:t>重映射后的时间戳，命名为 </a:t>
            </a:r>
            <a:r>
              <a:rPr lang="en-US" altLang="zh-CN" b="1" dirty="0"/>
              <a:t>steps</a:t>
            </a:r>
            <a:endParaRPr lang="zh-CN" altLang="en-US" b="1" dirty="0"/>
          </a:p>
        </p:txBody>
      </p:sp>
      <p:sp>
        <p:nvSpPr>
          <p:cNvPr id="24" name="矩形 23">
            <a:extLst>
              <a:ext uri="{FF2B5EF4-FFF2-40B4-BE49-F238E27FC236}">
                <a16:creationId xmlns:a16="http://schemas.microsoft.com/office/drawing/2014/main" id="{06667344-7081-6D09-B869-DFEE026686ED}"/>
              </a:ext>
            </a:extLst>
          </p:cNvPr>
          <p:cNvSpPr/>
          <p:nvPr/>
        </p:nvSpPr>
        <p:spPr>
          <a:xfrm>
            <a:off x="9057961" y="2826147"/>
            <a:ext cx="410504" cy="255613"/>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DAE7D43-28F1-2C15-C30F-BDB5DC05117D}"/>
              </a:ext>
            </a:extLst>
          </p:cNvPr>
          <p:cNvSpPr/>
          <p:nvPr/>
        </p:nvSpPr>
        <p:spPr>
          <a:xfrm>
            <a:off x="9057961" y="4160147"/>
            <a:ext cx="410504" cy="255613"/>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6E23679-8C0B-3D19-66D2-1066CFC68C29}"/>
              </a:ext>
            </a:extLst>
          </p:cNvPr>
          <p:cNvSpPr/>
          <p:nvPr/>
        </p:nvSpPr>
        <p:spPr>
          <a:xfrm>
            <a:off x="9057961" y="4938297"/>
            <a:ext cx="410504" cy="255613"/>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B1B7F3F-6A40-72DC-B072-7888C6C89149}"/>
              </a:ext>
            </a:extLst>
          </p:cNvPr>
          <p:cNvSpPr txBox="1"/>
          <p:nvPr/>
        </p:nvSpPr>
        <p:spPr>
          <a:xfrm>
            <a:off x="9468465" y="2087483"/>
            <a:ext cx="2399070" cy="2308324"/>
          </a:xfrm>
          <a:prstGeom prst="rect">
            <a:avLst/>
          </a:prstGeom>
          <a:noFill/>
        </p:spPr>
        <p:txBody>
          <a:bodyPr wrap="square" rtlCol="0">
            <a:spAutoFit/>
          </a:bodyPr>
          <a:lstStyle/>
          <a:p>
            <a:r>
              <a:rPr lang="zh-CN" altLang="en-US" dirty="0">
                <a:solidFill>
                  <a:srgbClr val="00B0F0"/>
                </a:solidFill>
              </a:rPr>
              <a:t>如果我现在想知道第</a:t>
            </a:r>
            <a:r>
              <a:rPr lang="en-US" altLang="zh-CN" dirty="0">
                <a:solidFill>
                  <a:srgbClr val="00B0F0"/>
                </a:solidFill>
              </a:rPr>
              <a:t>2</a:t>
            </a:r>
            <a:r>
              <a:rPr lang="zh-CN" altLang="en-US" dirty="0">
                <a:solidFill>
                  <a:srgbClr val="00B0F0"/>
                </a:solidFill>
              </a:rPr>
              <a:t>帧大家都在干什么，直接提取 </a:t>
            </a:r>
            <a:r>
              <a:rPr lang="en-US" altLang="zh-CN" dirty="0">
                <a:solidFill>
                  <a:srgbClr val="00B0F0"/>
                </a:solidFill>
              </a:rPr>
              <a:t>step = 1 </a:t>
            </a:r>
            <a:r>
              <a:rPr lang="zh-CN" altLang="en-US" dirty="0">
                <a:solidFill>
                  <a:srgbClr val="00B0F0"/>
                </a:solidFill>
              </a:rPr>
              <a:t>的数据即可，这就是重映射的目的。可以理解为是</a:t>
            </a:r>
            <a:r>
              <a:rPr lang="zh-CN" altLang="en-US" b="1" dirty="0">
                <a:solidFill>
                  <a:srgbClr val="00B0F0"/>
                </a:solidFill>
              </a:rPr>
              <a:t>全局时间帧</a:t>
            </a:r>
            <a:r>
              <a:rPr lang="en-US" altLang="zh-CN" b="1" dirty="0">
                <a:solidFill>
                  <a:srgbClr val="00B0F0"/>
                </a:solidFill>
              </a:rPr>
              <a:t>.</a:t>
            </a:r>
          </a:p>
          <a:p>
            <a:r>
              <a:rPr lang="zh-CN" altLang="en-US" dirty="0">
                <a:solidFill>
                  <a:srgbClr val="00B0F0"/>
                </a:solidFill>
              </a:rPr>
              <a:t>这是一个非常关键的参数。</a:t>
            </a:r>
          </a:p>
        </p:txBody>
      </p:sp>
      <p:sp>
        <p:nvSpPr>
          <p:cNvPr id="2" name="文本框 1">
            <a:extLst>
              <a:ext uri="{FF2B5EF4-FFF2-40B4-BE49-F238E27FC236}">
                <a16:creationId xmlns:a16="http://schemas.microsoft.com/office/drawing/2014/main" id="{2172BD47-28BC-2612-0BF6-4089C39D2A68}"/>
              </a:ext>
            </a:extLst>
          </p:cNvPr>
          <p:cNvSpPr txBox="1"/>
          <p:nvPr/>
        </p:nvSpPr>
        <p:spPr>
          <a:xfrm>
            <a:off x="0" y="5958167"/>
            <a:ext cx="12348252" cy="923330"/>
          </a:xfrm>
          <a:prstGeom prst="rect">
            <a:avLst/>
          </a:prstGeom>
          <a:noFill/>
        </p:spPr>
        <p:txBody>
          <a:bodyPr wrap="none" rtlCol="0">
            <a:spAutoFit/>
          </a:bodyPr>
          <a:lstStyle/>
          <a:p>
            <a:r>
              <a:rPr lang="zh-CN" altLang="en-US" dirty="0">
                <a:solidFill>
                  <a:srgbClr val="FF0000"/>
                </a:solidFill>
              </a:rPr>
              <a:t>这里必须注意一个核心问题：</a:t>
            </a:r>
            <a:r>
              <a:rPr lang="en-US" altLang="zh-CN" dirty="0">
                <a:solidFill>
                  <a:srgbClr val="FF0000"/>
                </a:solidFill>
              </a:rPr>
              <a:t>MF</a:t>
            </a:r>
            <a:r>
              <a:rPr lang="zh-CN" altLang="en-US" dirty="0">
                <a:solidFill>
                  <a:srgbClr val="FF0000"/>
                </a:solidFill>
              </a:rPr>
              <a:t>数据集中，</a:t>
            </a:r>
            <a:r>
              <a:rPr lang="zh-CN" altLang="en-US" b="1" dirty="0">
                <a:solidFill>
                  <a:srgbClr val="FF0000"/>
                </a:solidFill>
              </a:rPr>
              <a:t>天生地</a:t>
            </a:r>
            <a:r>
              <a:rPr lang="zh-CN" altLang="en-US" dirty="0">
                <a:solidFill>
                  <a:srgbClr val="FF0000"/>
                </a:solidFill>
              </a:rPr>
              <a:t>将数据分为了</a:t>
            </a:r>
            <a:r>
              <a:rPr lang="en-US" altLang="zh-CN" dirty="0">
                <a:solidFill>
                  <a:srgbClr val="FF0000"/>
                </a:solidFill>
              </a:rPr>
              <a:t>past </a:t>
            </a:r>
            <a:r>
              <a:rPr lang="zh-CN" altLang="en-US" dirty="0">
                <a:solidFill>
                  <a:srgbClr val="FF0000"/>
                </a:solidFill>
              </a:rPr>
              <a:t>和 </a:t>
            </a:r>
            <a:r>
              <a:rPr lang="en-US" altLang="zh-CN" dirty="0">
                <a:solidFill>
                  <a:srgbClr val="FF0000"/>
                </a:solidFill>
              </a:rPr>
              <a:t>future </a:t>
            </a:r>
            <a:r>
              <a:rPr lang="zh-CN" altLang="en-US" dirty="0">
                <a:solidFill>
                  <a:srgbClr val="FF0000"/>
                </a:solidFill>
              </a:rPr>
              <a:t>部分，前</a:t>
            </a:r>
            <a:r>
              <a:rPr lang="en-US" altLang="zh-CN" dirty="0">
                <a:solidFill>
                  <a:srgbClr val="FF0000"/>
                </a:solidFill>
              </a:rPr>
              <a:t>50</a:t>
            </a:r>
            <a:r>
              <a:rPr lang="zh-CN" altLang="en-US" dirty="0">
                <a:solidFill>
                  <a:srgbClr val="FF0000"/>
                </a:solidFill>
              </a:rPr>
              <a:t>帧是</a:t>
            </a:r>
            <a:r>
              <a:rPr lang="en-US" altLang="zh-CN" dirty="0">
                <a:solidFill>
                  <a:srgbClr val="FF0000"/>
                </a:solidFill>
              </a:rPr>
              <a:t>past</a:t>
            </a:r>
            <a:r>
              <a:rPr lang="zh-CN" altLang="en-US" dirty="0">
                <a:solidFill>
                  <a:srgbClr val="FF0000"/>
                </a:solidFill>
              </a:rPr>
              <a:t>，后</a:t>
            </a:r>
            <a:r>
              <a:rPr lang="en-US" altLang="zh-CN" dirty="0">
                <a:solidFill>
                  <a:srgbClr val="FF0000"/>
                </a:solidFill>
              </a:rPr>
              <a:t>60</a:t>
            </a:r>
            <a:r>
              <a:rPr lang="zh-CN" altLang="en-US" dirty="0">
                <a:solidFill>
                  <a:srgbClr val="FF0000"/>
                </a:solidFill>
              </a:rPr>
              <a:t>帧是 </a:t>
            </a:r>
            <a:r>
              <a:rPr lang="en-US" altLang="zh-CN" dirty="0">
                <a:solidFill>
                  <a:srgbClr val="FF0000"/>
                </a:solidFill>
              </a:rPr>
              <a:t>future </a:t>
            </a:r>
            <a:r>
              <a:rPr lang="zh-CN" altLang="en-US" dirty="0">
                <a:solidFill>
                  <a:srgbClr val="FF0000"/>
                </a:solidFill>
              </a:rPr>
              <a:t>用于</a:t>
            </a:r>
            <a:endParaRPr lang="en-US" altLang="zh-CN" dirty="0">
              <a:solidFill>
                <a:srgbClr val="FF0000"/>
              </a:solidFill>
            </a:endParaRPr>
          </a:p>
          <a:p>
            <a:r>
              <a:rPr lang="zh-CN" altLang="en-US" dirty="0">
                <a:solidFill>
                  <a:srgbClr val="FF0000"/>
                </a:solidFill>
              </a:rPr>
              <a:t>预测，这个特性是数据集自定的（第一列的</a:t>
            </a:r>
            <a:r>
              <a:rPr lang="en-US" altLang="zh-CN" dirty="0">
                <a:solidFill>
                  <a:srgbClr val="FF0000"/>
                </a:solidFill>
              </a:rPr>
              <a:t>observed</a:t>
            </a:r>
            <a:r>
              <a:rPr lang="zh-CN" altLang="en-US" dirty="0">
                <a:solidFill>
                  <a:srgbClr val="FF0000"/>
                </a:solidFill>
              </a:rPr>
              <a:t>的标签）。</a:t>
            </a:r>
            <a:endParaRPr lang="en-US" altLang="zh-CN" dirty="0">
              <a:solidFill>
                <a:srgbClr val="FF0000"/>
              </a:solidFill>
            </a:endParaRPr>
          </a:p>
          <a:p>
            <a:r>
              <a:rPr lang="zh-CN" altLang="en-US" dirty="0">
                <a:solidFill>
                  <a:srgbClr val="FF0000"/>
                </a:solidFill>
              </a:rPr>
              <a:t>如果你想做</a:t>
            </a:r>
            <a:r>
              <a:rPr lang="en-US" altLang="zh-CN" dirty="0">
                <a:solidFill>
                  <a:srgbClr val="FF0000"/>
                </a:solidFill>
              </a:rPr>
              <a:t>MF</a:t>
            </a:r>
            <a:r>
              <a:rPr lang="zh-CN" altLang="en-US" dirty="0">
                <a:solidFill>
                  <a:srgbClr val="FF0000"/>
                </a:solidFill>
              </a:rPr>
              <a:t>，那么这是一个有用的特性，就算你不想做</a:t>
            </a:r>
            <a:r>
              <a:rPr lang="en-US" altLang="zh-CN" dirty="0">
                <a:solidFill>
                  <a:srgbClr val="FF0000"/>
                </a:solidFill>
              </a:rPr>
              <a:t>MF</a:t>
            </a:r>
            <a:r>
              <a:rPr lang="zh-CN" altLang="en-US" dirty="0">
                <a:solidFill>
                  <a:srgbClr val="FF0000"/>
                </a:solidFill>
              </a:rPr>
              <a:t>，那也没问题。这只是一个标签，不用它就可以。</a:t>
            </a:r>
          </a:p>
        </p:txBody>
      </p:sp>
    </p:spTree>
    <p:extLst>
      <p:ext uri="{BB962C8B-B14F-4D97-AF65-F5344CB8AC3E}">
        <p14:creationId xmlns:p14="http://schemas.microsoft.com/office/powerpoint/2010/main" val="176122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397F96-67A8-D202-8FDD-D3C9F6A48FA7}"/>
              </a:ext>
            </a:extLst>
          </p:cNvPr>
          <p:cNvSpPr txBox="1"/>
          <p:nvPr/>
        </p:nvSpPr>
        <p:spPr>
          <a:xfrm>
            <a:off x="0" y="0"/>
            <a:ext cx="8146717"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a:t>
            </a:r>
          </a:p>
        </p:txBody>
      </p:sp>
      <p:sp>
        <p:nvSpPr>
          <p:cNvPr id="7" name="文本框 6">
            <a:extLst>
              <a:ext uri="{FF2B5EF4-FFF2-40B4-BE49-F238E27FC236}">
                <a16:creationId xmlns:a16="http://schemas.microsoft.com/office/drawing/2014/main" id="{E5BED93D-41DE-6394-40EC-DB419FACE973}"/>
              </a:ext>
            </a:extLst>
          </p:cNvPr>
          <p:cNvSpPr txBox="1"/>
          <p:nvPr/>
        </p:nvSpPr>
        <p:spPr>
          <a:xfrm>
            <a:off x="0" y="458107"/>
            <a:ext cx="6219972" cy="461665"/>
          </a:xfrm>
          <a:prstGeom prst="rect">
            <a:avLst/>
          </a:prstGeom>
          <a:noFill/>
        </p:spPr>
        <p:txBody>
          <a:bodyPr wrap="none" rtlCol="0">
            <a:spAutoFit/>
          </a:bodyPr>
          <a:lstStyle/>
          <a:p>
            <a:r>
              <a:rPr lang="en-US" altLang="zh-CN" sz="2400" b="1" dirty="0"/>
              <a:t>5.2 </a:t>
            </a:r>
            <a:r>
              <a:rPr lang="zh-CN" altLang="en-US" sz="2400" b="1" dirty="0"/>
              <a:t>关键数据前置（拿出 </a:t>
            </a:r>
            <a:r>
              <a:rPr lang="en-US" altLang="zh-CN" sz="2400" b="1" dirty="0" err="1"/>
              <a:t>track_id</a:t>
            </a:r>
            <a:r>
              <a:rPr lang="en-US" altLang="zh-CN" sz="2400" b="1" dirty="0"/>
              <a:t> </a:t>
            </a:r>
            <a:r>
              <a:rPr lang="zh-CN" altLang="en-US" sz="2400" b="1" dirty="0"/>
              <a:t>进行处理）</a:t>
            </a:r>
          </a:p>
        </p:txBody>
      </p:sp>
      <p:pic>
        <p:nvPicPr>
          <p:cNvPr id="3" name="图片 2">
            <a:extLst>
              <a:ext uri="{FF2B5EF4-FFF2-40B4-BE49-F238E27FC236}">
                <a16:creationId xmlns:a16="http://schemas.microsoft.com/office/drawing/2014/main" id="{3AF3790A-6592-F9FE-06A5-E3E6ABA584DF}"/>
              </a:ext>
            </a:extLst>
          </p:cNvPr>
          <p:cNvPicPr>
            <a:picLocks noChangeAspect="1"/>
          </p:cNvPicPr>
          <p:nvPr/>
        </p:nvPicPr>
        <p:blipFill>
          <a:blip r:embed="rId2"/>
          <a:stretch>
            <a:fillRect/>
          </a:stretch>
        </p:blipFill>
        <p:spPr>
          <a:xfrm>
            <a:off x="121930" y="918338"/>
            <a:ext cx="4434792" cy="5518852"/>
          </a:xfrm>
          <a:prstGeom prst="rect">
            <a:avLst/>
          </a:prstGeom>
        </p:spPr>
      </p:pic>
      <p:sp>
        <p:nvSpPr>
          <p:cNvPr id="4" name="文本框 3">
            <a:extLst>
              <a:ext uri="{FF2B5EF4-FFF2-40B4-BE49-F238E27FC236}">
                <a16:creationId xmlns:a16="http://schemas.microsoft.com/office/drawing/2014/main" id="{93BCC3CA-2219-9FE5-3B3C-FB1F3BF299E9}"/>
              </a:ext>
            </a:extLst>
          </p:cNvPr>
          <p:cNvSpPr txBox="1"/>
          <p:nvPr/>
        </p:nvSpPr>
        <p:spPr>
          <a:xfrm>
            <a:off x="400333" y="6364034"/>
            <a:ext cx="3647152" cy="369332"/>
          </a:xfrm>
          <a:prstGeom prst="rect">
            <a:avLst/>
          </a:prstGeom>
          <a:noFill/>
        </p:spPr>
        <p:txBody>
          <a:bodyPr wrap="none" rtlCol="0">
            <a:spAutoFit/>
          </a:bodyPr>
          <a:lstStyle/>
          <a:p>
            <a:r>
              <a:rPr lang="zh-CN" altLang="en-US" b="1" dirty="0"/>
              <a:t>交通参与者太多了，我只要关键的</a:t>
            </a:r>
          </a:p>
        </p:txBody>
      </p:sp>
      <p:cxnSp>
        <p:nvCxnSpPr>
          <p:cNvPr id="5" name="直接箭头连接符 4">
            <a:extLst>
              <a:ext uri="{FF2B5EF4-FFF2-40B4-BE49-F238E27FC236}">
                <a16:creationId xmlns:a16="http://schemas.microsoft.com/office/drawing/2014/main" id="{E142BB39-1051-36D7-21CD-DD39F9B725E1}"/>
              </a:ext>
            </a:extLst>
          </p:cNvPr>
          <p:cNvCxnSpPr>
            <a:cxnSpLocks/>
          </p:cNvCxnSpPr>
          <p:nvPr/>
        </p:nvCxnSpPr>
        <p:spPr>
          <a:xfrm flipV="1">
            <a:off x="4631724" y="3677760"/>
            <a:ext cx="138927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E70A44FA-3ECF-0C8F-3EF3-ECD8CD7DF5B8}"/>
              </a:ext>
            </a:extLst>
          </p:cNvPr>
          <p:cNvSpPr txBox="1"/>
          <p:nvPr/>
        </p:nvSpPr>
        <p:spPr>
          <a:xfrm>
            <a:off x="6025887" y="2385100"/>
            <a:ext cx="4568542" cy="2585323"/>
          </a:xfrm>
          <a:prstGeom prst="rect">
            <a:avLst/>
          </a:prstGeom>
          <a:noFill/>
        </p:spPr>
        <p:txBody>
          <a:bodyPr wrap="square" rtlCol="0">
            <a:spAutoFit/>
          </a:bodyPr>
          <a:lstStyle/>
          <a:p>
            <a:r>
              <a:rPr lang="en-US" altLang="zh-CN" dirty="0"/>
              <a:t>(‘139610’,’</a:t>
            </a:r>
            <a:r>
              <a:rPr lang="en-US" altLang="zh-CN" dirty="0">
                <a:solidFill>
                  <a:srgbClr val="006666"/>
                </a:solidFill>
              </a:rPr>
              <a:t>AGENT</a:t>
            </a:r>
            <a:r>
              <a:rPr lang="en-US" altLang="zh-CN" dirty="0"/>
              <a:t>’) : [8500, 8501 , … , 8599]</a:t>
            </a:r>
          </a:p>
          <a:p>
            <a:endParaRPr lang="en-US" altLang="zh-CN" dirty="0"/>
          </a:p>
          <a:p>
            <a:r>
              <a:rPr lang="en-US" altLang="zh-CN" dirty="0"/>
              <a:t>(‘AV’,’AV’) : [9000, 9001 , … , 9110]</a:t>
            </a:r>
          </a:p>
          <a:p>
            <a:endParaRPr lang="en-US" altLang="zh-CN" dirty="0"/>
          </a:p>
          <a:p>
            <a:r>
              <a:rPr lang="en-US" altLang="zh-CN" dirty="0"/>
              <a:t>(‘139611’,’ vehicle’):[1, … , 89]</a:t>
            </a:r>
          </a:p>
          <a:p>
            <a:endParaRPr lang="en-US" altLang="zh-CN" dirty="0"/>
          </a:p>
          <a:p>
            <a:r>
              <a:rPr lang="en-US" altLang="zh-CN" dirty="0"/>
              <a:t>(‘139612’,’ pedestrian’):[90, … , 110]</a:t>
            </a:r>
          </a:p>
          <a:p>
            <a:r>
              <a:rPr lang="en-US" altLang="zh-CN" dirty="0"/>
              <a:t>…</a:t>
            </a:r>
          </a:p>
          <a:p>
            <a:endParaRPr lang="zh-CN" altLang="en-US" dirty="0"/>
          </a:p>
        </p:txBody>
      </p:sp>
      <p:sp>
        <p:nvSpPr>
          <p:cNvPr id="10" name="文本框 9">
            <a:extLst>
              <a:ext uri="{FF2B5EF4-FFF2-40B4-BE49-F238E27FC236}">
                <a16:creationId xmlns:a16="http://schemas.microsoft.com/office/drawing/2014/main" id="{5F9FDE4D-07C7-5616-F8B0-2B0CA59B250B}"/>
              </a:ext>
            </a:extLst>
          </p:cNvPr>
          <p:cNvSpPr txBox="1"/>
          <p:nvPr/>
        </p:nvSpPr>
        <p:spPr>
          <a:xfrm>
            <a:off x="6096000" y="1498925"/>
            <a:ext cx="2954655" cy="369332"/>
          </a:xfrm>
          <a:prstGeom prst="rect">
            <a:avLst/>
          </a:prstGeom>
          <a:noFill/>
        </p:spPr>
        <p:txBody>
          <a:bodyPr wrap="none" rtlCol="0">
            <a:spAutoFit/>
          </a:bodyPr>
          <a:lstStyle/>
          <a:p>
            <a:r>
              <a:rPr lang="zh-CN" altLang="en-US" dirty="0"/>
              <a:t>以下面的格式构建一个字典</a:t>
            </a:r>
          </a:p>
        </p:txBody>
      </p:sp>
      <p:sp>
        <p:nvSpPr>
          <p:cNvPr id="28" name="文本框 27">
            <a:extLst>
              <a:ext uri="{FF2B5EF4-FFF2-40B4-BE49-F238E27FC236}">
                <a16:creationId xmlns:a16="http://schemas.microsoft.com/office/drawing/2014/main" id="{702C782C-E104-4A6E-51B7-D8FDA8B95FF9}"/>
              </a:ext>
            </a:extLst>
          </p:cNvPr>
          <p:cNvSpPr txBox="1"/>
          <p:nvPr/>
        </p:nvSpPr>
        <p:spPr>
          <a:xfrm>
            <a:off x="6096000" y="1905413"/>
            <a:ext cx="5791200" cy="369332"/>
          </a:xfrm>
          <a:prstGeom prst="rect">
            <a:avLst/>
          </a:prstGeom>
          <a:noFill/>
        </p:spPr>
        <p:txBody>
          <a:bodyPr wrap="square">
            <a:spAutoFit/>
          </a:bodyPr>
          <a:lstStyle/>
          <a:p>
            <a:r>
              <a:rPr lang="en-US" altLang="zh-CN" b="1" dirty="0"/>
              <a:t>(‘</a:t>
            </a:r>
            <a:r>
              <a:rPr lang="zh-CN" altLang="en-US" b="1" dirty="0"/>
              <a:t>原数据</a:t>
            </a:r>
            <a:r>
              <a:rPr lang="en-US" altLang="zh-CN" b="1" dirty="0" err="1"/>
              <a:t>track_id</a:t>
            </a:r>
            <a:r>
              <a:rPr lang="en-US" altLang="zh-CN" b="1" dirty="0"/>
              <a:t>’ , ’ </a:t>
            </a:r>
            <a:r>
              <a:rPr lang="zh-CN" altLang="en-US" b="1" dirty="0"/>
              <a:t>类别</a:t>
            </a:r>
            <a:r>
              <a:rPr lang="en-US" altLang="zh-CN" b="1" dirty="0"/>
              <a:t>’ ) : [</a:t>
            </a:r>
            <a:r>
              <a:rPr lang="zh-CN" altLang="en-US" b="1" dirty="0"/>
              <a:t>在原数据的出现顺序</a:t>
            </a:r>
            <a:r>
              <a:rPr lang="en-US" altLang="zh-CN" b="1" dirty="0"/>
              <a:t>]</a:t>
            </a:r>
          </a:p>
        </p:txBody>
      </p:sp>
      <p:sp>
        <p:nvSpPr>
          <p:cNvPr id="29" name="文本框 28">
            <a:extLst>
              <a:ext uri="{FF2B5EF4-FFF2-40B4-BE49-F238E27FC236}">
                <a16:creationId xmlns:a16="http://schemas.microsoft.com/office/drawing/2014/main" id="{7759D8D7-0A53-453E-5BBD-F45505B40D28}"/>
              </a:ext>
            </a:extLst>
          </p:cNvPr>
          <p:cNvSpPr txBox="1"/>
          <p:nvPr/>
        </p:nvSpPr>
        <p:spPr>
          <a:xfrm>
            <a:off x="6096000" y="4711446"/>
            <a:ext cx="6096000" cy="1477328"/>
          </a:xfrm>
          <a:prstGeom prst="rect">
            <a:avLst/>
          </a:prstGeom>
          <a:noFill/>
        </p:spPr>
        <p:txBody>
          <a:bodyPr wrap="square" rtlCol="0">
            <a:spAutoFit/>
          </a:bodyPr>
          <a:lstStyle/>
          <a:p>
            <a:r>
              <a:rPr lang="zh-CN" altLang="en-US" dirty="0"/>
              <a:t>其中 </a:t>
            </a:r>
            <a:r>
              <a:rPr lang="en-US" altLang="zh-CN" dirty="0" err="1"/>
              <a:t>focal_track</a:t>
            </a:r>
            <a:r>
              <a:rPr lang="en-US" altLang="zh-CN" dirty="0"/>
              <a:t> </a:t>
            </a:r>
            <a:r>
              <a:rPr lang="zh-CN" altLang="en-US" dirty="0"/>
              <a:t>上的交通参与者被视为 </a:t>
            </a:r>
            <a:r>
              <a:rPr lang="en-US" altLang="zh-CN" dirty="0">
                <a:solidFill>
                  <a:schemeClr val="bg1"/>
                </a:solidFill>
                <a:highlight>
                  <a:srgbClr val="008080"/>
                </a:highlight>
              </a:rPr>
              <a:t>AGENT</a:t>
            </a:r>
            <a:r>
              <a:rPr lang="zh-CN" altLang="en-US" dirty="0"/>
              <a:t>，排在第一位</a:t>
            </a:r>
            <a:r>
              <a:rPr lang="en-US" altLang="zh-CN" dirty="0"/>
              <a:t> </a:t>
            </a:r>
            <a:r>
              <a:rPr lang="zh-CN" altLang="en-US" dirty="0"/>
              <a:t>，也就是我们刚刚在可视化中看到了</a:t>
            </a:r>
            <a:r>
              <a:rPr lang="zh-CN" altLang="en-US" dirty="0">
                <a:solidFill>
                  <a:srgbClr val="006666"/>
                </a:solidFill>
              </a:rPr>
              <a:t>靛蓝色</a:t>
            </a:r>
            <a:r>
              <a:rPr lang="zh-CN" altLang="en-US" dirty="0"/>
              <a:t>车辆。</a:t>
            </a:r>
            <a:endParaRPr lang="en-US" altLang="zh-CN" dirty="0"/>
          </a:p>
          <a:p>
            <a:r>
              <a:rPr lang="zh-CN" altLang="en-US" dirty="0"/>
              <a:t>紧随其后的是自车，也就是我们刚刚在可视化的视野中心的车辆。</a:t>
            </a:r>
            <a:endParaRPr lang="en-US" altLang="zh-CN" dirty="0"/>
          </a:p>
          <a:p>
            <a:r>
              <a:rPr lang="zh-CN" altLang="en-US" dirty="0"/>
              <a:t>然后是其他的交通参与者。</a:t>
            </a:r>
          </a:p>
        </p:txBody>
      </p:sp>
      <p:sp>
        <p:nvSpPr>
          <p:cNvPr id="30" name="右大括号 29">
            <a:extLst>
              <a:ext uri="{FF2B5EF4-FFF2-40B4-BE49-F238E27FC236}">
                <a16:creationId xmlns:a16="http://schemas.microsoft.com/office/drawing/2014/main" id="{DBDE942D-C59C-9939-EB77-DC5CF1E1A1AB}"/>
              </a:ext>
            </a:extLst>
          </p:cNvPr>
          <p:cNvSpPr/>
          <p:nvPr/>
        </p:nvSpPr>
        <p:spPr>
          <a:xfrm>
            <a:off x="10552385" y="2480441"/>
            <a:ext cx="378373" cy="21206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6B5C017-C6E4-4C8D-54FC-6907F92073B4}"/>
              </a:ext>
            </a:extLst>
          </p:cNvPr>
          <p:cNvSpPr txBox="1"/>
          <p:nvPr/>
        </p:nvSpPr>
        <p:spPr>
          <a:xfrm>
            <a:off x="11014839" y="3381252"/>
            <a:ext cx="1050288" cy="369332"/>
          </a:xfrm>
          <a:prstGeom prst="rect">
            <a:avLst/>
          </a:prstGeom>
          <a:noFill/>
        </p:spPr>
        <p:txBody>
          <a:bodyPr wrap="none" rtlCol="0">
            <a:spAutoFit/>
          </a:bodyPr>
          <a:lstStyle/>
          <a:p>
            <a:r>
              <a:rPr lang="en-US" altLang="zh-CN" b="1" dirty="0"/>
              <a:t>key </a:t>
            </a:r>
            <a:r>
              <a:rPr lang="zh-CN" altLang="en-US" b="1" dirty="0"/>
              <a:t>序列</a:t>
            </a:r>
          </a:p>
        </p:txBody>
      </p:sp>
    </p:spTree>
    <p:extLst>
      <p:ext uri="{BB962C8B-B14F-4D97-AF65-F5344CB8AC3E}">
        <p14:creationId xmlns:p14="http://schemas.microsoft.com/office/powerpoint/2010/main" val="156538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397F96-67A8-D202-8FDD-D3C9F6A48FA7}"/>
              </a:ext>
            </a:extLst>
          </p:cNvPr>
          <p:cNvSpPr txBox="1"/>
          <p:nvPr/>
        </p:nvSpPr>
        <p:spPr>
          <a:xfrm>
            <a:off x="0" y="0"/>
            <a:ext cx="8146717"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a:t>
            </a:r>
          </a:p>
        </p:txBody>
      </p:sp>
      <p:sp>
        <p:nvSpPr>
          <p:cNvPr id="7" name="文本框 6">
            <a:extLst>
              <a:ext uri="{FF2B5EF4-FFF2-40B4-BE49-F238E27FC236}">
                <a16:creationId xmlns:a16="http://schemas.microsoft.com/office/drawing/2014/main" id="{E5BED93D-41DE-6394-40EC-DB419FACE973}"/>
              </a:ext>
            </a:extLst>
          </p:cNvPr>
          <p:cNvSpPr txBox="1"/>
          <p:nvPr/>
        </p:nvSpPr>
        <p:spPr>
          <a:xfrm>
            <a:off x="0" y="458107"/>
            <a:ext cx="6496522" cy="461665"/>
          </a:xfrm>
          <a:prstGeom prst="rect">
            <a:avLst/>
          </a:prstGeom>
          <a:noFill/>
        </p:spPr>
        <p:txBody>
          <a:bodyPr wrap="none" rtlCol="0">
            <a:spAutoFit/>
          </a:bodyPr>
          <a:lstStyle/>
          <a:p>
            <a:r>
              <a:rPr lang="en-US" altLang="zh-CN" sz="2400" b="1" dirty="0"/>
              <a:t>5.3 </a:t>
            </a:r>
            <a:r>
              <a:rPr lang="zh-CN" altLang="en-US" sz="2400" b="1" dirty="0"/>
              <a:t>筛选够长的数据，构成原始版本的 </a:t>
            </a:r>
            <a:r>
              <a:rPr lang="en-US" altLang="zh-CN" sz="2400" b="1" dirty="0" err="1"/>
              <a:t>res_trajs</a:t>
            </a:r>
            <a:endParaRPr lang="zh-CN" altLang="en-US" sz="2400" b="1" dirty="0"/>
          </a:p>
        </p:txBody>
      </p:sp>
      <p:sp>
        <p:nvSpPr>
          <p:cNvPr id="28" name="文本框 27">
            <a:extLst>
              <a:ext uri="{FF2B5EF4-FFF2-40B4-BE49-F238E27FC236}">
                <a16:creationId xmlns:a16="http://schemas.microsoft.com/office/drawing/2014/main" id="{702C782C-E104-4A6E-51B7-D8FDA8B95FF9}"/>
              </a:ext>
            </a:extLst>
          </p:cNvPr>
          <p:cNvSpPr txBox="1"/>
          <p:nvPr/>
        </p:nvSpPr>
        <p:spPr>
          <a:xfrm>
            <a:off x="31553" y="875407"/>
            <a:ext cx="5791200" cy="369332"/>
          </a:xfrm>
          <a:prstGeom prst="rect">
            <a:avLst/>
          </a:prstGeom>
          <a:noFill/>
        </p:spPr>
        <p:txBody>
          <a:bodyPr wrap="square">
            <a:spAutoFit/>
          </a:bodyPr>
          <a:lstStyle/>
          <a:p>
            <a:r>
              <a:rPr lang="en-US" altLang="zh-CN" b="1" dirty="0"/>
              <a:t>(‘</a:t>
            </a:r>
            <a:r>
              <a:rPr lang="zh-CN" altLang="en-US" b="1" dirty="0"/>
              <a:t>原数据</a:t>
            </a:r>
            <a:r>
              <a:rPr lang="en-US" altLang="zh-CN" b="1" dirty="0" err="1"/>
              <a:t>track_id</a:t>
            </a:r>
            <a:r>
              <a:rPr lang="en-US" altLang="zh-CN" b="1" dirty="0"/>
              <a:t>’ , ’ </a:t>
            </a:r>
            <a:r>
              <a:rPr lang="zh-CN" altLang="en-US" b="1" dirty="0"/>
              <a:t>类别</a:t>
            </a:r>
            <a:r>
              <a:rPr lang="en-US" altLang="zh-CN" b="1" dirty="0"/>
              <a:t>’ ) : [</a:t>
            </a:r>
            <a:r>
              <a:rPr lang="zh-CN" altLang="en-US" b="1" dirty="0"/>
              <a:t>在原数据的出现顺序</a:t>
            </a:r>
            <a:r>
              <a:rPr lang="en-US" altLang="zh-CN" b="1" dirty="0"/>
              <a:t>]</a:t>
            </a:r>
          </a:p>
        </p:txBody>
      </p:sp>
      <p:sp>
        <p:nvSpPr>
          <p:cNvPr id="6" name="右大括号 5">
            <a:extLst>
              <a:ext uri="{FF2B5EF4-FFF2-40B4-BE49-F238E27FC236}">
                <a16:creationId xmlns:a16="http://schemas.microsoft.com/office/drawing/2014/main" id="{F462375A-8B78-4A4C-BD78-F9133D95F7BC}"/>
              </a:ext>
            </a:extLst>
          </p:cNvPr>
          <p:cNvSpPr/>
          <p:nvPr/>
        </p:nvSpPr>
        <p:spPr>
          <a:xfrm>
            <a:off x="4466918" y="1450435"/>
            <a:ext cx="378373" cy="21206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EDDFBB9-DA8D-D131-8239-5BE015265744}"/>
              </a:ext>
            </a:extLst>
          </p:cNvPr>
          <p:cNvSpPr txBox="1"/>
          <p:nvPr/>
        </p:nvSpPr>
        <p:spPr>
          <a:xfrm>
            <a:off x="4929372" y="2351246"/>
            <a:ext cx="1050288" cy="369332"/>
          </a:xfrm>
          <a:prstGeom prst="rect">
            <a:avLst/>
          </a:prstGeom>
          <a:noFill/>
        </p:spPr>
        <p:txBody>
          <a:bodyPr wrap="none" rtlCol="0">
            <a:spAutoFit/>
          </a:bodyPr>
          <a:lstStyle/>
          <a:p>
            <a:r>
              <a:rPr lang="en-US" altLang="zh-CN" b="1" dirty="0"/>
              <a:t>key </a:t>
            </a:r>
            <a:r>
              <a:rPr lang="zh-CN" altLang="en-US" b="1" dirty="0"/>
              <a:t>序列</a:t>
            </a:r>
          </a:p>
        </p:txBody>
      </p:sp>
      <p:cxnSp>
        <p:nvCxnSpPr>
          <p:cNvPr id="12" name="直接箭头连接符 11">
            <a:extLst>
              <a:ext uri="{FF2B5EF4-FFF2-40B4-BE49-F238E27FC236}">
                <a16:creationId xmlns:a16="http://schemas.microsoft.com/office/drawing/2014/main" id="{4BF14BD9-1059-27A6-7C46-A7D143A3106A}"/>
              </a:ext>
            </a:extLst>
          </p:cNvPr>
          <p:cNvCxnSpPr>
            <a:cxnSpLocks/>
          </p:cNvCxnSpPr>
          <p:nvPr/>
        </p:nvCxnSpPr>
        <p:spPr>
          <a:xfrm>
            <a:off x="5989448" y="2535913"/>
            <a:ext cx="159901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59A8EF32-373F-1BFE-BB0E-14A6B94D87AF}"/>
              </a:ext>
            </a:extLst>
          </p:cNvPr>
          <p:cNvSpPr txBox="1"/>
          <p:nvPr/>
        </p:nvSpPr>
        <p:spPr>
          <a:xfrm>
            <a:off x="5139580" y="2031613"/>
            <a:ext cx="3357456" cy="874214"/>
          </a:xfrm>
          <a:prstGeom prst="rect">
            <a:avLst/>
          </a:prstGeom>
          <a:noFill/>
        </p:spPr>
        <p:txBody>
          <a:bodyPr wrap="square">
            <a:spAutoFit/>
          </a:bodyPr>
          <a:lstStyle/>
          <a:p>
            <a:pPr algn="ctr">
              <a:lnSpc>
                <a:spcPct val="150000"/>
              </a:lnSpc>
            </a:pPr>
            <a:r>
              <a:rPr lang="zh-CN" altLang="en-US" b="1" dirty="0"/>
              <a:t>出现顺序</a:t>
            </a:r>
            <a:r>
              <a:rPr lang="en-US" altLang="zh-CN" b="1" dirty="0"/>
              <a:t>list</a:t>
            </a:r>
            <a:r>
              <a:rPr lang="zh-CN" altLang="en-US" b="1" dirty="0"/>
              <a:t>长度</a:t>
            </a:r>
            <a:endParaRPr lang="en-US" altLang="zh-CN" b="1" dirty="0"/>
          </a:p>
          <a:p>
            <a:pPr algn="ctr">
              <a:lnSpc>
                <a:spcPct val="150000"/>
              </a:lnSpc>
            </a:pPr>
            <a:r>
              <a:rPr lang="zh-CN" altLang="en-US" b="1" dirty="0"/>
              <a:t>大于 </a:t>
            </a:r>
            <a:r>
              <a:rPr lang="en-US" altLang="zh-CN" b="1" dirty="0"/>
              <a:t>50 </a:t>
            </a:r>
            <a:r>
              <a:rPr lang="zh-CN" altLang="en-US" b="1" dirty="0"/>
              <a:t>的出列</a:t>
            </a:r>
            <a:endParaRPr lang="en-US" altLang="zh-CN" b="1" dirty="0"/>
          </a:p>
        </p:txBody>
      </p:sp>
      <p:sp>
        <p:nvSpPr>
          <p:cNvPr id="17" name="文本框 16">
            <a:extLst>
              <a:ext uri="{FF2B5EF4-FFF2-40B4-BE49-F238E27FC236}">
                <a16:creationId xmlns:a16="http://schemas.microsoft.com/office/drawing/2014/main" id="{97354B65-6C8B-9E29-DF7F-447CE5D31344}"/>
              </a:ext>
            </a:extLst>
          </p:cNvPr>
          <p:cNvSpPr txBox="1"/>
          <p:nvPr/>
        </p:nvSpPr>
        <p:spPr>
          <a:xfrm>
            <a:off x="7588465" y="2326094"/>
            <a:ext cx="2031325" cy="369332"/>
          </a:xfrm>
          <a:prstGeom prst="rect">
            <a:avLst/>
          </a:prstGeom>
          <a:noFill/>
        </p:spPr>
        <p:txBody>
          <a:bodyPr wrap="none" rtlCol="0">
            <a:spAutoFit/>
          </a:bodyPr>
          <a:lstStyle/>
          <a:p>
            <a:r>
              <a:rPr lang="zh-CN" altLang="en-US" b="1" dirty="0"/>
              <a:t> </a:t>
            </a:r>
            <a:r>
              <a:rPr lang="en-US" altLang="zh-CN" b="1" dirty="0"/>
              <a:t>key </a:t>
            </a:r>
            <a:r>
              <a:rPr lang="zh-CN" altLang="en-US" b="1" dirty="0"/>
              <a:t>序列的索引值</a:t>
            </a:r>
          </a:p>
        </p:txBody>
      </p:sp>
      <p:cxnSp>
        <p:nvCxnSpPr>
          <p:cNvPr id="18" name="直接箭头连接符 17">
            <a:extLst>
              <a:ext uri="{FF2B5EF4-FFF2-40B4-BE49-F238E27FC236}">
                <a16:creationId xmlns:a16="http://schemas.microsoft.com/office/drawing/2014/main" id="{8C65D1FB-4737-8DB7-6AF0-FD863843EFDF}"/>
              </a:ext>
            </a:extLst>
          </p:cNvPr>
          <p:cNvCxnSpPr>
            <a:cxnSpLocks/>
          </p:cNvCxnSpPr>
          <p:nvPr/>
        </p:nvCxnSpPr>
        <p:spPr>
          <a:xfrm>
            <a:off x="9556647" y="2510761"/>
            <a:ext cx="72246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4B35763F-8E37-8D94-BD27-96C5BA30D723}"/>
              </a:ext>
            </a:extLst>
          </p:cNvPr>
          <p:cNvSpPr txBox="1"/>
          <p:nvPr/>
        </p:nvSpPr>
        <p:spPr>
          <a:xfrm>
            <a:off x="10279113" y="2212746"/>
            <a:ext cx="1858201" cy="646331"/>
          </a:xfrm>
          <a:prstGeom prst="rect">
            <a:avLst/>
          </a:prstGeom>
          <a:noFill/>
        </p:spPr>
        <p:txBody>
          <a:bodyPr wrap="none" rtlCol="0">
            <a:spAutoFit/>
          </a:bodyPr>
          <a:lstStyle/>
          <a:p>
            <a:r>
              <a:rPr lang="zh-CN" altLang="en-US" b="1" dirty="0"/>
              <a:t>去原数据找符合</a:t>
            </a:r>
            <a:endParaRPr lang="en-US" altLang="zh-CN" b="1" dirty="0"/>
          </a:p>
          <a:p>
            <a:r>
              <a:rPr lang="zh-CN" altLang="en-US" b="1" dirty="0"/>
              <a:t>条件的</a:t>
            </a:r>
            <a:r>
              <a:rPr lang="en-US" altLang="zh-CN" b="1" dirty="0" err="1"/>
              <a:t>x,y</a:t>
            </a:r>
            <a:endParaRPr lang="zh-CN" altLang="en-US" b="1" dirty="0"/>
          </a:p>
        </p:txBody>
      </p:sp>
      <p:sp>
        <p:nvSpPr>
          <p:cNvPr id="21" name="文本框 20">
            <a:extLst>
              <a:ext uri="{FF2B5EF4-FFF2-40B4-BE49-F238E27FC236}">
                <a16:creationId xmlns:a16="http://schemas.microsoft.com/office/drawing/2014/main" id="{D3344937-E446-D142-A369-0A4768B6F0C3}"/>
              </a:ext>
            </a:extLst>
          </p:cNvPr>
          <p:cNvSpPr txBox="1"/>
          <p:nvPr/>
        </p:nvSpPr>
        <p:spPr>
          <a:xfrm>
            <a:off x="31553" y="5972887"/>
            <a:ext cx="11936268" cy="923330"/>
          </a:xfrm>
          <a:prstGeom prst="rect">
            <a:avLst/>
          </a:prstGeom>
          <a:noFill/>
        </p:spPr>
        <p:txBody>
          <a:bodyPr wrap="square" rtlCol="0">
            <a:spAutoFit/>
          </a:bodyPr>
          <a:lstStyle/>
          <a:p>
            <a:r>
              <a:rPr lang="zh-CN" altLang="en-US" dirty="0"/>
              <a:t>总的来看，这是一种相当优雅的数据处理思想：</a:t>
            </a:r>
            <a:endParaRPr lang="en-US" altLang="zh-CN" dirty="0"/>
          </a:p>
          <a:p>
            <a:r>
              <a:rPr lang="zh-CN" altLang="en-US" dirty="0"/>
              <a:t>以</a:t>
            </a:r>
            <a:r>
              <a:rPr lang="zh-CN" altLang="en-US" b="1" dirty="0"/>
              <a:t>极少的代价</a:t>
            </a:r>
            <a:r>
              <a:rPr lang="zh-CN" altLang="en-US" dirty="0"/>
              <a:t>找到索引（在这里是 </a:t>
            </a:r>
            <a:r>
              <a:rPr lang="en-US" altLang="zh-CN" dirty="0"/>
              <a:t>timestamps + </a:t>
            </a:r>
            <a:r>
              <a:rPr lang="en-US" altLang="zh-CN" dirty="0" err="1"/>
              <a:t>track_id</a:t>
            </a:r>
            <a:r>
              <a:rPr lang="en-US" altLang="zh-CN" dirty="0"/>
              <a:t> + </a:t>
            </a:r>
            <a:r>
              <a:rPr lang="en-US" altLang="zh-CN" dirty="0" err="1"/>
              <a:t>focal_id</a:t>
            </a:r>
            <a:r>
              <a:rPr lang="en-US" altLang="zh-CN" dirty="0"/>
              <a:t>[0]</a:t>
            </a:r>
            <a:r>
              <a:rPr lang="zh-CN" altLang="en-US" dirty="0"/>
              <a:t>），再拿着</a:t>
            </a:r>
            <a:r>
              <a:rPr lang="zh-CN" altLang="en-US" b="1" dirty="0"/>
              <a:t>索引去找想要的信息</a:t>
            </a:r>
            <a:r>
              <a:rPr lang="en-US" altLang="zh-CN" dirty="0"/>
              <a:t>(</a:t>
            </a:r>
            <a:r>
              <a:rPr lang="zh-CN" altLang="en-US" dirty="0"/>
              <a:t>在这里是 </a:t>
            </a:r>
            <a:r>
              <a:rPr lang="en-US" altLang="zh-CN" dirty="0" err="1"/>
              <a:t>x,y</a:t>
            </a:r>
            <a:r>
              <a:rPr lang="en-US" altLang="zh-CN" dirty="0"/>
              <a:t>)</a:t>
            </a:r>
            <a:r>
              <a:rPr lang="zh-CN" altLang="en-US" dirty="0"/>
              <a:t>。</a:t>
            </a:r>
            <a:endParaRPr lang="en-US" altLang="zh-CN" dirty="0"/>
          </a:p>
          <a:p>
            <a:r>
              <a:rPr lang="zh-CN" altLang="en-US" dirty="0"/>
              <a:t>最后想要的信息填入预设的模板中，方便后面的继续处理</a:t>
            </a:r>
            <a:endParaRPr lang="en-US" altLang="zh-CN" dirty="0"/>
          </a:p>
        </p:txBody>
      </p:sp>
      <p:cxnSp>
        <p:nvCxnSpPr>
          <p:cNvPr id="23" name="直接箭头连接符 22">
            <a:extLst>
              <a:ext uri="{FF2B5EF4-FFF2-40B4-BE49-F238E27FC236}">
                <a16:creationId xmlns:a16="http://schemas.microsoft.com/office/drawing/2014/main" id="{29F7D195-273C-0F2B-ECF0-C79A01604AD7}"/>
              </a:ext>
            </a:extLst>
          </p:cNvPr>
          <p:cNvCxnSpPr>
            <a:cxnSpLocks/>
            <a:stCxn id="19" idx="2"/>
          </p:cNvCxnSpPr>
          <p:nvPr/>
        </p:nvCxnSpPr>
        <p:spPr>
          <a:xfrm>
            <a:off x="11208214" y="2859077"/>
            <a:ext cx="0" cy="6425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D1026E7D-9101-5957-1055-27B970BA7B8C}"/>
              </a:ext>
            </a:extLst>
          </p:cNvPr>
          <p:cNvSpPr txBox="1"/>
          <p:nvPr/>
        </p:nvSpPr>
        <p:spPr>
          <a:xfrm>
            <a:off x="10417603" y="3497535"/>
            <a:ext cx="1709201" cy="2308324"/>
          </a:xfrm>
          <a:prstGeom prst="rect">
            <a:avLst/>
          </a:prstGeom>
          <a:noFill/>
        </p:spPr>
        <p:txBody>
          <a:bodyPr wrap="square" rtlCol="0">
            <a:spAutoFit/>
          </a:bodyPr>
          <a:lstStyle/>
          <a:p>
            <a:r>
              <a:rPr lang="zh-CN" altLang="en-US" b="1" dirty="0"/>
              <a:t>将 </a:t>
            </a:r>
            <a:r>
              <a:rPr lang="en-US" altLang="zh-CN" b="1" dirty="0"/>
              <a:t>x, y, 1</a:t>
            </a:r>
            <a:r>
              <a:rPr lang="zh-CN" altLang="en-US" b="1" dirty="0"/>
              <a:t> 填入 </a:t>
            </a:r>
            <a:endParaRPr lang="en-US" altLang="zh-CN" b="1" dirty="0"/>
          </a:p>
          <a:p>
            <a:r>
              <a:rPr lang="en-US" altLang="zh-CN" sz="1800" b="1" dirty="0" err="1"/>
              <a:t>res_trajs</a:t>
            </a:r>
            <a:r>
              <a:rPr lang="en-US" altLang="zh-CN" b="1" dirty="0"/>
              <a:t> </a:t>
            </a:r>
            <a:r>
              <a:rPr lang="zh-CN" altLang="en-US" b="1" dirty="0"/>
              <a:t>中。</a:t>
            </a:r>
            <a:endParaRPr lang="en-US" altLang="zh-CN" b="1" dirty="0"/>
          </a:p>
          <a:p>
            <a:r>
              <a:rPr lang="zh-CN" altLang="en-US" b="1" dirty="0">
                <a:solidFill>
                  <a:srgbClr val="FF0000"/>
                </a:solidFill>
              </a:rPr>
              <a:t>第</a:t>
            </a:r>
            <a:r>
              <a:rPr lang="en-US" altLang="zh-CN" b="1" dirty="0">
                <a:solidFill>
                  <a:srgbClr val="FF0000"/>
                </a:solidFill>
              </a:rPr>
              <a:t>3</a:t>
            </a:r>
            <a:r>
              <a:rPr lang="zh-CN" altLang="en-US" b="1" dirty="0">
                <a:solidFill>
                  <a:srgbClr val="FF0000"/>
                </a:solidFill>
              </a:rPr>
              <a:t>维是标志位，如果某个交通参与者在全局第</a:t>
            </a:r>
            <a:r>
              <a:rPr lang="en-US" altLang="zh-CN" b="1" dirty="0">
                <a:solidFill>
                  <a:srgbClr val="FF0000"/>
                </a:solidFill>
              </a:rPr>
              <a:t>50</a:t>
            </a:r>
            <a:r>
              <a:rPr lang="zh-CN" altLang="en-US" b="1" dirty="0">
                <a:solidFill>
                  <a:srgbClr val="FF0000"/>
                </a:solidFill>
              </a:rPr>
              <a:t>帧被观测到，那么就会被设为</a:t>
            </a:r>
            <a:r>
              <a:rPr lang="en-US" altLang="zh-CN" b="1" dirty="0">
                <a:solidFill>
                  <a:srgbClr val="FF0000"/>
                </a:solidFill>
              </a:rPr>
              <a:t>1.</a:t>
            </a:r>
          </a:p>
        </p:txBody>
      </p:sp>
      <p:cxnSp>
        <p:nvCxnSpPr>
          <p:cNvPr id="27" name="直接箭头连接符 26">
            <a:extLst>
              <a:ext uri="{FF2B5EF4-FFF2-40B4-BE49-F238E27FC236}">
                <a16:creationId xmlns:a16="http://schemas.microsoft.com/office/drawing/2014/main" id="{5B70DC93-E9C9-7188-B7F7-20F89A945FB4}"/>
              </a:ext>
            </a:extLst>
          </p:cNvPr>
          <p:cNvCxnSpPr>
            <a:cxnSpLocks/>
            <a:endCxn id="32" idx="3"/>
          </p:cNvCxnSpPr>
          <p:nvPr/>
        </p:nvCxnSpPr>
        <p:spPr>
          <a:xfrm flipH="1" flipV="1">
            <a:off x="9556647" y="3950744"/>
            <a:ext cx="871466" cy="84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36C4C2AA-C3FC-B3F6-DB58-080584F81E83}"/>
              </a:ext>
            </a:extLst>
          </p:cNvPr>
          <p:cNvSpPr txBox="1"/>
          <p:nvPr/>
        </p:nvSpPr>
        <p:spPr>
          <a:xfrm>
            <a:off x="4335058" y="3766078"/>
            <a:ext cx="5221589" cy="369332"/>
          </a:xfrm>
          <a:prstGeom prst="rect">
            <a:avLst/>
          </a:prstGeom>
          <a:noFill/>
        </p:spPr>
        <p:txBody>
          <a:bodyPr wrap="square" rtlCol="0">
            <a:spAutoFit/>
          </a:bodyPr>
          <a:lstStyle/>
          <a:p>
            <a:r>
              <a:rPr lang="en-US" altLang="zh-CN" b="1" dirty="0"/>
              <a:t>shape(</a:t>
            </a:r>
            <a:r>
              <a:rPr lang="en-US" altLang="zh-CN" b="1" dirty="0" err="1"/>
              <a:t>res_trajs</a:t>
            </a:r>
            <a:r>
              <a:rPr lang="en-US" altLang="zh-CN" b="1" dirty="0"/>
              <a:t>) = (</a:t>
            </a:r>
            <a:r>
              <a:rPr lang="zh-CN" altLang="en-US" b="1" dirty="0"/>
              <a:t>长度合格的参与者个数</a:t>
            </a:r>
            <a:r>
              <a:rPr lang="en-US" altLang="zh-CN" b="1" dirty="0"/>
              <a:t>, 110 , 3)</a:t>
            </a:r>
            <a:endParaRPr lang="zh-CN" altLang="en-US" b="1" dirty="0"/>
          </a:p>
        </p:txBody>
      </p:sp>
      <p:sp>
        <p:nvSpPr>
          <p:cNvPr id="3" name="矩形 2">
            <a:extLst>
              <a:ext uri="{FF2B5EF4-FFF2-40B4-BE49-F238E27FC236}">
                <a16:creationId xmlns:a16="http://schemas.microsoft.com/office/drawing/2014/main" id="{0760A338-518C-90B3-7108-678A9609FF35}"/>
              </a:ext>
            </a:extLst>
          </p:cNvPr>
          <p:cNvSpPr/>
          <p:nvPr/>
        </p:nvSpPr>
        <p:spPr>
          <a:xfrm>
            <a:off x="179242" y="4874501"/>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rotation</a:t>
            </a:r>
            <a:endParaRPr lang="zh-CN" altLang="en-US" dirty="0"/>
          </a:p>
        </p:txBody>
      </p:sp>
      <p:sp>
        <p:nvSpPr>
          <p:cNvPr id="5" name="文本框 4">
            <a:extLst>
              <a:ext uri="{FF2B5EF4-FFF2-40B4-BE49-F238E27FC236}">
                <a16:creationId xmlns:a16="http://schemas.microsoft.com/office/drawing/2014/main" id="{973462D1-2A44-0DAD-4A65-7E380E26DB76}"/>
              </a:ext>
            </a:extLst>
          </p:cNvPr>
          <p:cNvSpPr txBox="1"/>
          <p:nvPr/>
        </p:nvSpPr>
        <p:spPr>
          <a:xfrm>
            <a:off x="1158662" y="4919675"/>
            <a:ext cx="4039632" cy="369332"/>
          </a:xfrm>
          <a:prstGeom prst="rect">
            <a:avLst/>
          </a:prstGeom>
          <a:noFill/>
        </p:spPr>
        <p:txBody>
          <a:bodyPr wrap="square">
            <a:spAutoFit/>
          </a:bodyPr>
          <a:lstStyle/>
          <a:p>
            <a:pPr algn="ctr"/>
            <a:r>
              <a:rPr lang="zh-CN" altLang="en-US" dirty="0"/>
              <a:t>第</a:t>
            </a:r>
            <a:r>
              <a:rPr lang="en-US" altLang="zh-CN" dirty="0"/>
              <a:t>1</a:t>
            </a:r>
            <a:r>
              <a:rPr lang="zh-CN" altLang="en-US" dirty="0"/>
              <a:t>个参与者的 </a:t>
            </a:r>
            <a:r>
              <a:rPr lang="en-US" altLang="zh-CN" dirty="0"/>
              <a:t>50</a:t>
            </a:r>
            <a:r>
              <a:rPr lang="zh-CN" altLang="en-US" dirty="0"/>
              <a:t> 帧 和 </a:t>
            </a:r>
            <a:r>
              <a:rPr lang="en-US" altLang="zh-CN" dirty="0"/>
              <a:t>49 </a:t>
            </a:r>
            <a:r>
              <a:rPr lang="zh-CN" altLang="en-US" dirty="0"/>
              <a:t>帧的角度差</a:t>
            </a:r>
          </a:p>
        </p:txBody>
      </p:sp>
      <p:sp>
        <p:nvSpPr>
          <p:cNvPr id="9" name="矩形 8">
            <a:extLst>
              <a:ext uri="{FF2B5EF4-FFF2-40B4-BE49-F238E27FC236}">
                <a16:creationId xmlns:a16="http://schemas.microsoft.com/office/drawing/2014/main" id="{358E244E-5D35-534C-88DF-2EF6A08643E8}"/>
              </a:ext>
            </a:extLst>
          </p:cNvPr>
          <p:cNvSpPr/>
          <p:nvPr/>
        </p:nvSpPr>
        <p:spPr>
          <a:xfrm>
            <a:off x="179241" y="5423694"/>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centers</a:t>
            </a:r>
            <a:endParaRPr lang="zh-CN" altLang="en-US" dirty="0"/>
          </a:p>
        </p:txBody>
      </p:sp>
      <p:sp>
        <p:nvSpPr>
          <p:cNvPr id="10" name="文本框 9">
            <a:extLst>
              <a:ext uri="{FF2B5EF4-FFF2-40B4-BE49-F238E27FC236}">
                <a16:creationId xmlns:a16="http://schemas.microsoft.com/office/drawing/2014/main" id="{D783A9DA-66CA-72BD-93DF-F577E1215C61}"/>
              </a:ext>
            </a:extLst>
          </p:cNvPr>
          <p:cNvSpPr txBox="1"/>
          <p:nvPr/>
        </p:nvSpPr>
        <p:spPr>
          <a:xfrm>
            <a:off x="1068853" y="5446361"/>
            <a:ext cx="3166842" cy="369332"/>
          </a:xfrm>
          <a:prstGeom prst="rect">
            <a:avLst/>
          </a:prstGeom>
          <a:noFill/>
        </p:spPr>
        <p:txBody>
          <a:bodyPr wrap="square">
            <a:spAutoFit/>
          </a:bodyPr>
          <a:lstStyle/>
          <a:p>
            <a:pPr algn="ctr"/>
            <a:r>
              <a:rPr lang="zh-CN" altLang="en-US" dirty="0"/>
              <a:t>每一个参与者第 </a:t>
            </a:r>
            <a:r>
              <a:rPr lang="en-US" altLang="zh-CN" dirty="0"/>
              <a:t>50 </a:t>
            </a:r>
            <a:r>
              <a:rPr lang="zh-CN" altLang="en-US" dirty="0"/>
              <a:t>帧的 </a:t>
            </a:r>
            <a:r>
              <a:rPr lang="en-US" altLang="zh-CN" dirty="0"/>
              <a:t>x, y</a:t>
            </a:r>
            <a:endParaRPr lang="zh-CN" altLang="en-US" dirty="0"/>
          </a:p>
        </p:txBody>
      </p:sp>
      <p:sp>
        <p:nvSpPr>
          <p:cNvPr id="13" name="文本框 12">
            <a:extLst>
              <a:ext uri="{FF2B5EF4-FFF2-40B4-BE49-F238E27FC236}">
                <a16:creationId xmlns:a16="http://schemas.microsoft.com/office/drawing/2014/main" id="{8AE229DD-6722-F2D1-AF6E-3D3382D3F9EE}"/>
              </a:ext>
            </a:extLst>
          </p:cNvPr>
          <p:cNvSpPr txBox="1"/>
          <p:nvPr/>
        </p:nvSpPr>
        <p:spPr>
          <a:xfrm>
            <a:off x="172903" y="4329496"/>
            <a:ext cx="6417141" cy="369332"/>
          </a:xfrm>
          <a:prstGeom prst="rect">
            <a:avLst/>
          </a:prstGeom>
          <a:noFill/>
        </p:spPr>
        <p:txBody>
          <a:bodyPr wrap="none" rtlCol="0">
            <a:spAutoFit/>
          </a:bodyPr>
          <a:lstStyle/>
          <a:p>
            <a:r>
              <a:rPr lang="zh-CN" altLang="en-US" b="1" dirty="0"/>
              <a:t>到这一步时，已经能导出需要传递至 </a:t>
            </a:r>
            <a:r>
              <a:rPr lang="en-US" altLang="zh-CN" b="1" dirty="0"/>
              <a:t>forward </a:t>
            </a:r>
            <a:r>
              <a:rPr lang="zh-CN" altLang="en-US" b="1" dirty="0"/>
              <a:t>的两个关键变量</a:t>
            </a:r>
          </a:p>
        </p:txBody>
      </p:sp>
      <p:sp>
        <p:nvSpPr>
          <p:cNvPr id="14" name="文本框 13">
            <a:extLst>
              <a:ext uri="{FF2B5EF4-FFF2-40B4-BE49-F238E27FC236}">
                <a16:creationId xmlns:a16="http://schemas.microsoft.com/office/drawing/2014/main" id="{30722E66-11D3-6CE5-8B2F-6AE9CF1E2038}"/>
              </a:ext>
            </a:extLst>
          </p:cNvPr>
          <p:cNvSpPr txBox="1"/>
          <p:nvPr/>
        </p:nvSpPr>
        <p:spPr>
          <a:xfrm>
            <a:off x="-28623" y="1377840"/>
            <a:ext cx="4568542" cy="2585323"/>
          </a:xfrm>
          <a:prstGeom prst="rect">
            <a:avLst/>
          </a:prstGeom>
          <a:noFill/>
        </p:spPr>
        <p:txBody>
          <a:bodyPr wrap="square" rtlCol="0">
            <a:spAutoFit/>
          </a:bodyPr>
          <a:lstStyle/>
          <a:p>
            <a:r>
              <a:rPr lang="en-US" altLang="zh-CN" dirty="0"/>
              <a:t>(‘139610’,’</a:t>
            </a:r>
            <a:r>
              <a:rPr lang="en-US" altLang="zh-CN" dirty="0">
                <a:solidFill>
                  <a:srgbClr val="006666"/>
                </a:solidFill>
              </a:rPr>
              <a:t>AGENT</a:t>
            </a:r>
            <a:r>
              <a:rPr lang="en-US" altLang="zh-CN" dirty="0"/>
              <a:t>’) : [8500, 8501 , … , 8599]</a:t>
            </a:r>
          </a:p>
          <a:p>
            <a:endParaRPr lang="en-US" altLang="zh-CN" dirty="0"/>
          </a:p>
          <a:p>
            <a:r>
              <a:rPr lang="en-US" altLang="zh-CN" dirty="0"/>
              <a:t>(‘AV’,’AV’) : [9000, 9001 , … , 9110]</a:t>
            </a:r>
          </a:p>
          <a:p>
            <a:endParaRPr lang="en-US" altLang="zh-CN" dirty="0"/>
          </a:p>
          <a:p>
            <a:r>
              <a:rPr lang="en-US" altLang="zh-CN" dirty="0"/>
              <a:t>(‘139611’,’ vehicle’):[1, … , 89]</a:t>
            </a:r>
          </a:p>
          <a:p>
            <a:endParaRPr lang="en-US" altLang="zh-CN" dirty="0"/>
          </a:p>
          <a:p>
            <a:r>
              <a:rPr lang="en-US" altLang="zh-CN" dirty="0"/>
              <a:t>(‘139612’,’ pedestrian’):[90, … , 190]</a:t>
            </a:r>
          </a:p>
          <a:p>
            <a:r>
              <a:rPr lang="en-US" altLang="zh-CN" dirty="0"/>
              <a:t>…</a:t>
            </a:r>
          </a:p>
          <a:p>
            <a:endParaRPr lang="zh-CN" altLang="en-US" dirty="0"/>
          </a:p>
        </p:txBody>
      </p:sp>
    </p:spTree>
    <p:extLst>
      <p:ext uri="{BB962C8B-B14F-4D97-AF65-F5344CB8AC3E}">
        <p14:creationId xmlns:p14="http://schemas.microsoft.com/office/powerpoint/2010/main" val="1882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076F2D-DF24-D609-36DF-E2AD02CF29CF}"/>
              </a:ext>
            </a:extLst>
          </p:cNvPr>
          <p:cNvSpPr txBox="1"/>
          <p:nvPr/>
        </p:nvSpPr>
        <p:spPr>
          <a:xfrm>
            <a:off x="-23083" y="-39650"/>
            <a:ext cx="9201558" cy="954107"/>
          </a:xfrm>
          <a:prstGeom prst="rect">
            <a:avLst/>
          </a:prstGeom>
          <a:noFill/>
        </p:spPr>
        <p:txBody>
          <a:bodyPr wrap="none" rtlCol="0">
            <a:spAutoFit/>
          </a:bodyPr>
          <a:lstStyle/>
          <a:p>
            <a:r>
              <a:rPr lang="zh-CN" altLang="en-US" sz="2800" b="1" dirty="0"/>
              <a:t>课题</a:t>
            </a:r>
            <a:r>
              <a:rPr lang="en-US" altLang="zh-CN" sz="2800" b="1" dirty="0"/>
              <a:t>2:</a:t>
            </a:r>
            <a:r>
              <a:rPr lang="zh-CN" altLang="en-US" sz="2800" b="1" dirty="0"/>
              <a:t>面向安全</a:t>
            </a:r>
            <a:r>
              <a:rPr lang="en-US" altLang="zh-CN" sz="2800" b="1" dirty="0"/>
              <a:t>/</a:t>
            </a:r>
            <a:r>
              <a:rPr lang="zh-CN" altLang="en-US" sz="2800" b="1" dirty="0"/>
              <a:t>舒适的智能驾驶系统自监督学习进化方法</a:t>
            </a:r>
            <a:endParaRPr lang="en-US" altLang="zh-CN" sz="2800" b="1" dirty="0"/>
          </a:p>
          <a:p>
            <a:endParaRPr lang="zh-CN" altLang="en-US" sz="2800" b="1" dirty="0"/>
          </a:p>
        </p:txBody>
      </p:sp>
      <p:sp>
        <p:nvSpPr>
          <p:cNvPr id="5" name="文本框 4">
            <a:extLst>
              <a:ext uri="{FF2B5EF4-FFF2-40B4-BE49-F238E27FC236}">
                <a16:creationId xmlns:a16="http://schemas.microsoft.com/office/drawing/2014/main" id="{DF6046B8-41CF-5FE2-9823-BFB516C5CA70}"/>
              </a:ext>
            </a:extLst>
          </p:cNvPr>
          <p:cNvSpPr txBox="1"/>
          <p:nvPr/>
        </p:nvSpPr>
        <p:spPr>
          <a:xfrm>
            <a:off x="-19664" y="414716"/>
            <a:ext cx="8494633" cy="646331"/>
          </a:xfrm>
          <a:prstGeom prst="rect">
            <a:avLst/>
          </a:prstGeom>
          <a:noFill/>
        </p:spPr>
        <p:txBody>
          <a:bodyPr wrap="none" rtlCol="0">
            <a:spAutoFit/>
          </a:bodyPr>
          <a:lstStyle/>
          <a:p>
            <a:r>
              <a:rPr lang="en-US" altLang="zh-CN" dirty="0"/>
              <a:t>2025</a:t>
            </a:r>
            <a:r>
              <a:rPr lang="zh-CN" altLang="en-US" dirty="0"/>
              <a:t>年 </a:t>
            </a:r>
            <a:r>
              <a:rPr lang="en-US" altLang="zh-CN" dirty="0"/>
              <a:t>4 </a:t>
            </a:r>
            <a:r>
              <a:rPr lang="zh-CN" altLang="en-US" dirty="0"/>
              <a:t>月任务：构建基于</a:t>
            </a:r>
            <a:r>
              <a:rPr lang="zh-CN" altLang="en-US" b="1" dirty="0"/>
              <a:t>车辆状态</a:t>
            </a:r>
            <a:r>
              <a:rPr lang="zh-CN" altLang="en-US" dirty="0"/>
              <a:t>分析的</a:t>
            </a:r>
            <a:r>
              <a:rPr lang="zh-CN" altLang="en-US" b="1" dirty="0"/>
              <a:t>多目标优化</a:t>
            </a:r>
            <a:r>
              <a:rPr lang="zh-CN" altLang="en-US" dirty="0"/>
              <a:t>的</a:t>
            </a:r>
            <a:r>
              <a:rPr lang="zh-CN" altLang="en-US" b="1" dirty="0"/>
              <a:t>汽车动力学安全包络</a:t>
            </a:r>
            <a:r>
              <a:rPr lang="zh-CN" altLang="en-US" dirty="0"/>
              <a:t>模型</a:t>
            </a:r>
            <a:endParaRPr lang="en-US" altLang="zh-CN" dirty="0"/>
          </a:p>
          <a:p>
            <a:r>
              <a:rPr lang="zh-CN" altLang="en-US" dirty="0"/>
              <a:t>该任务</a:t>
            </a:r>
            <a:r>
              <a:rPr lang="en-US" altLang="zh-CN" dirty="0"/>
              <a:t>DDL</a:t>
            </a:r>
            <a:r>
              <a:rPr lang="zh-CN" altLang="en-US" dirty="0"/>
              <a:t> </a:t>
            </a:r>
            <a:r>
              <a:rPr lang="en-US" altLang="zh-CN" dirty="0"/>
              <a:t>:</a:t>
            </a:r>
            <a:r>
              <a:rPr lang="zh-CN" altLang="en-US" dirty="0"/>
              <a:t> </a:t>
            </a:r>
            <a:r>
              <a:rPr lang="en-US" altLang="zh-CN" dirty="0"/>
              <a:t>2025</a:t>
            </a:r>
            <a:r>
              <a:rPr lang="zh-CN" altLang="en-US" dirty="0"/>
              <a:t> 年 </a:t>
            </a:r>
            <a:r>
              <a:rPr lang="en-US" altLang="zh-CN" dirty="0"/>
              <a:t>6</a:t>
            </a:r>
            <a:r>
              <a:rPr lang="zh-CN" altLang="en-US" dirty="0"/>
              <a:t>月</a:t>
            </a:r>
            <a:endParaRPr lang="en-US" altLang="zh-CN" dirty="0"/>
          </a:p>
        </p:txBody>
      </p:sp>
      <p:sp>
        <p:nvSpPr>
          <p:cNvPr id="6" name="文本框 5">
            <a:extLst>
              <a:ext uri="{FF2B5EF4-FFF2-40B4-BE49-F238E27FC236}">
                <a16:creationId xmlns:a16="http://schemas.microsoft.com/office/drawing/2014/main" id="{C0C6F12F-CE62-3D67-5FB4-476C6243A116}"/>
              </a:ext>
            </a:extLst>
          </p:cNvPr>
          <p:cNvSpPr txBox="1"/>
          <p:nvPr/>
        </p:nvSpPr>
        <p:spPr>
          <a:xfrm>
            <a:off x="-23083" y="988459"/>
            <a:ext cx="2339102" cy="523220"/>
          </a:xfrm>
          <a:prstGeom prst="rect">
            <a:avLst/>
          </a:prstGeom>
          <a:noFill/>
        </p:spPr>
        <p:txBody>
          <a:bodyPr wrap="none" rtlCol="0">
            <a:spAutoFit/>
          </a:bodyPr>
          <a:lstStyle/>
          <a:p>
            <a:r>
              <a:rPr lang="zh-CN" altLang="en-US" sz="2800" b="1" dirty="0"/>
              <a:t>一、基本概念</a:t>
            </a:r>
          </a:p>
        </p:txBody>
      </p:sp>
      <p:sp>
        <p:nvSpPr>
          <p:cNvPr id="7" name="文本框 6">
            <a:extLst>
              <a:ext uri="{FF2B5EF4-FFF2-40B4-BE49-F238E27FC236}">
                <a16:creationId xmlns:a16="http://schemas.microsoft.com/office/drawing/2014/main" id="{56E9F5EF-7F61-BFB6-4426-A901971A5A3B}"/>
              </a:ext>
            </a:extLst>
          </p:cNvPr>
          <p:cNvSpPr txBox="1"/>
          <p:nvPr/>
        </p:nvSpPr>
        <p:spPr>
          <a:xfrm>
            <a:off x="0" y="1427366"/>
            <a:ext cx="2896947" cy="369332"/>
          </a:xfrm>
          <a:prstGeom prst="rect">
            <a:avLst/>
          </a:prstGeom>
          <a:noFill/>
        </p:spPr>
        <p:txBody>
          <a:bodyPr wrap="none" rtlCol="0">
            <a:spAutoFit/>
          </a:bodyPr>
          <a:lstStyle/>
          <a:p>
            <a:r>
              <a:rPr lang="en-US" altLang="zh-CN" dirty="0"/>
              <a:t>1.</a:t>
            </a:r>
            <a:r>
              <a:rPr lang="zh-CN" altLang="en-US" dirty="0"/>
              <a:t>数据集的关键要素是什么</a:t>
            </a:r>
            <a:endParaRPr lang="en-US" altLang="zh-CN" dirty="0"/>
          </a:p>
        </p:txBody>
      </p:sp>
      <p:sp>
        <p:nvSpPr>
          <p:cNvPr id="8" name="文本框 7">
            <a:extLst>
              <a:ext uri="{FF2B5EF4-FFF2-40B4-BE49-F238E27FC236}">
                <a16:creationId xmlns:a16="http://schemas.microsoft.com/office/drawing/2014/main" id="{E2998B9C-6C4F-5092-6C66-B12F3EF120FD}"/>
              </a:ext>
            </a:extLst>
          </p:cNvPr>
          <p:cNvSpPr txBox="1"/>
          <p:nvPr/>
        </p:nvSpPr>
        <p:spPr>
          <a:xfrm>
            <a:off x="0" y="1705435"/>
            <a:ext cx="3552576" cy="523220"/>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a:t>
            </a:r>
          </a:p>
        </p:txBody>
      </p:sp>
      <p:sp>
        <p:nvSpPr>
          <p:cNvPr id="9" name="文本框 8">
            <a:extLst>
              <a:ext uri="{FF2B5EF4-FFF2-40B4-BE49-F238E27FC236}">
                <a16:creationId xmlns:a16="http://schemas.microsoft.com/office/drawing/2014/main" id="{C7A19491-EF07-98E1-D8A5-4033E1676FB3}"/>
              </a:ext>
            </a:extLst>
          </p:cNvPr>
          <p:cNvSpPr txBox="1"/>
          <p:nvPr/>
        </p:nvSpPr>
        <p:spPr>
          <a:xfrm>
            <a:off x="0" y="2195144"/>
            <a:ext cx="3954993" cy="369332"/>
          </a:xfrm>
          <a:prstGeom prst="rect">
            <a:avLst/>
          </a:prstGeom>
          <a:noFill/>
        </p:spPr>
        <p:txBody>
          <a:bodyPr wrap="none" rtlCol="0">
            <a:spAutoFit/>
          </a:bodyPr>
          <a:lstStyle/>
          <a:p>
            <a:r>
              <a:rPr lang="en-US" altLang="zh-CN" b="1" dirty="0"/>
              <a:t>1. Argoverse 2 </a:t>
            </a:r>
            <a:r>
              <a:rPr lang="zh-CN" altLang="en-US" b="1" dirty="0"/>
              <a:t>的基本信息与测量方式</a:t>
            </a:r>
            <a:endParaRPr lang="en-US" altLang="zh-CN" dirty="0"/>
          </a:p>
        </p:txBody>
      </p:sp>
      <p:sp>
        <p:nvSpPr>
          <p:cNvPr id="11" name="文本框 10">
            <a:extLst>
              <a:ext uri="{FF2B5EF4-FFF2-40B4-BE49-F238E27FC236}">
                <a16:creationId xmlns:a16="http://schemas.microsoft.com/office/drawing/2014/main" id="{BE0945CC-F5BC-900F-F6C0-B30FABA47575}"/>
              </a:ext>
            </a:extLst>
          </p:cNvPr>
          <p:cNvSpPr txBox="1"/>
          <p:nvPr/>
        </p:nvSpPr>
        <p:spPr>
          <a:xfrm>
            <a:off x="-1" y="3605180"/>
            <a:ext cx="7624138" cy="954107"/>
          </a:xfrm>
          <a:prstGeom prst="rect">
            <a:avLst/>
          </a:prstGeom>
          <a:noFill/>
        </p:spPr>
        <p:txBody>
          <a:bodyPr wrap="none" rtlCol="0">
            <a:spAutoFit/>
          </a:bodyPr>
          <a:lstStyle/>
          <a:p>
            <a:r>
              <a:rPr lang="zh-CN" altLang="en-US" sz="2800" b="1" dirty="0"/>
              <a:t>三、</a:t>
            </a:r>
            <a:r>
              <a:rPr lang="en-US" altLang="zh-CN" sz="2800" b="1" dirty="0"/>
              <a:t>Argoverse 2 –</a:t>
            </a:r>
            <a:r>
              <a:rPr lang="zh-CN" altLang="en-US" sz="2800" b="1" dirty="0"/>
              <a:t> </a:t>
            </a:r>
            <a:r>
              <a:rPr lang="en-US" altLang="zh-CN" sz="2800" b="1" dirty="0"/>
              <a:t>Motion Forecasting </a:t>
            </a:r>
            <a:r>
              <a:rPr lang="zh-CN" altLang="en-US" sz="2800" b="1" dirty="0"/>
              <a:t>模块概览</a:t>
            </a:r>
          </a:p>
          <a:p>
            <a:endParaRPr lang="zh-CN" altLang="en-US" sz="2800" b="1" dirty="0"/>
          </a:p>
        </p:txBody>
      </p:sp>
      <p:sp>
        <p:nvSpPr>
          <p:cNvPr id="12" name="文本框 11">
            <a:extLst>
              <a:ext uri="{FF2B5EF4-FFF2-40B4-BE49-F238E27FC236}">
                <a16:creationId xmlns:a16="http://schemas.microsoft.com/office/drawing/2014/main" id="{957C74B4-C4A8-6FF7-8E9E-A17874B8EA68}"/>
              </a:ext>
            </a:extLst>
          </p:cNvPr>
          <p:cNvSpPr txBox="1"/>
          <p:nvPr/>
        </p:nvSpPr>
        <p:spPr>
          <a:xfrm>
            <a:off x="-23083" y="4982869"/>
            <a:ext cx="2159566" cy="369332"/>
          </a:xfrm>
          <a:prstGeom prst="rect">
            <a:avLst/>
          </a:prstGeom>
          <a:noFill/>
        </p:spPr>
        <p:txBody>
          <a:bodyPr wrap="none" rtlCol="0">
            <a:spAutoFit/>
          </a:bodyPr>
          <a:lstStyle/>
          <a:p>
            <a:r>
              <a:rPr lang="en-US" altLang="zh-CN" b="1" dirty="0"/>
              <a:t>2. MF</a:t>
            </a:r>
            <a:r>
              <a:rPr lang="zh-CN" altLang="en-US" b="1" dirty="0"/>
              <a:t>数据集可视化</a:t>
            </a:r>
            <a:endParaRPr lang="en-US" altLang="zh-CN" dirty="0"/>
          </a:p>
        </p:txBody>
      </p:sp>
      <p:sp>
        <p:nvSpPr>
          <p:cNvPr id="13" name="文本框 12">
            <a:extLst>
              <a:ext uri="{FF2B5EF4-FFF2-40B4-BE49-F238E27FC236}">
                <a16:creationId xmlns:a16="http://schemas.microsoft.com/office/drawing/2014/main" id="{5743DAD9-E219-5CCF-320F-82A586F04B81}"/>
              </a:ext>
            </a:extLst>
          </p:cNvPr>
          <p:cNvSpPr txBox="1"/>
          <p:nvPr/>
        </p:nvSpPr>
        <p:spPr>
          <a:xfrm>
            <a:off x="-23083" y="4551171"/>
            <a:ext cx="2390398" cy="369332"/>
          </a:xfrm>
          <a:prstGeom prst="rect">
            <a:avLst/>
          </a:prstGeom>
          <a:noFill/>
        </p:spPr>
        <p:txBody>
          <a:bodyPr wrap="none" rtlCol="0">
            <a:spAutoFit/>
          </a:bodyPr>
          <a:lstStyle/>
          <a:p>
            <a:r>
              <a:rPr lang="en-US" altLang="zh-CN" b="1" dirty="0"/>
              <a:t>1. MF</a:t>
            </a:r>
            <a:r>
              <a:rPr lang="zh-CN" altLang="en-US" b="1" dirty="0"/>
              <a:t>模块数据集内容</a:t>
            </a:r>
            <a:endParaRPr lang="en-US" altLang="zh-CN" b="1" dirty="0"/>
          </a:p>
        </p:txBody>
      </p:sp>
      <p:sp>
        <p:nvSpPr>
          <p:cNvPr id="2" name="文本框 1">
            <a:extLst>
              <a:ext uri="{FF2B5EF4-FFF2-40B4-BE49-F238E27FC236}">
                <a16:creationId xmlns:a16="http://schemas.microsoft.com/office/drawing/2014/main" id="{62B51927-2701-3E04-3B82-30EFAA364CFC}"/>
              </a:ext>
            </a:extLst>
          </p:cNvPr>
          <p:cNvSpPr txBox="1"/>
          <p:nvPr/>
        </p:nvSpPr>
        <p:spPr>
          <a:xfrm>
            <a:off x="0" y="5318416"/>
            <a:ext cx="3416320" cy="523220"/>
          </a:xfrm>
          <a:prstGeom prst="rect">
            <a:avLst/>
          </a:prstGeom>
          <a:noFill/>
        </p:spPr>
        <p:txBody>
          <a:bodyPr wrap="none" rtlCol="0">
            <a:spAutoFit/>
          </a:bodyPr>
          <a:lstStyle/>
          <a:p>
            <a:r>
              <a:rPr lang="zh-CN" altLang="en-US" sz="2800" b="1" dirty="0"/>
              <a:t>四、关于能耗的问题</a:t>
            </a:r>
          </a:p>
        </p:txBody>
      </p:sp>
      <p:sp>
        <p:nvSpPr>
          <p:cNvPr id="3" name="文本框 2">
            <a:extLst>
              <a:ext uri="{FF2B5EF4-FFF2-40B4-BE49-F238E27FC236}">
                <a16:creationId xmlns:a16="http://schemas.microsoft.com/office/drawing/2014/main" id="{850388E3-6F91-276D-7583-3CFE050F3664}"/>
              </a:ext>
            </a:extLst>
          </p:cNvPr>
          <p:cNvSpPr txBox="1"/>
          <p:nvPr/>
        </p:nvSpPr>
        <p:spPr>
          <a:xfrm>
            <a:off x="-326" y="2716282"/>
            <a:ext cx="2685415" cy="369332"/>
          </a:xfrm>
          <a:prstGeom prst="rect">
            <a:avLst/>
          </a:prstGeom>
          <a:noFill/>
        </p:spPr>
        <p:txBody>
          <a:bodyPr wrap="none" rtlCol="0">
            <a:spAutoFit/>
          </a:bodyPr>
          <a:lstStyle/>
          <a:p>
            <a:r>
              <a:rPr lang="en-US" altLang="zh-CN" b="1" dirty="0"/>
              <a:t>2. Argoverse 2 </a:t>
            </a:r>
            <a:r>
              <a:rPr lang="zh-CN" altLang="en-US" b="1" dirty="0"/>
              <a:t>的</a:t>
            </a:r>
            <a:r>
              <a:rPr lang="en-US" altLang="zh-CN" b="1" dirty="0"/>
              <a:t>6</a:t>
            </a:r>
            <a:r>
              <a:rPr lang="zh-CN" altLang="en-US" b="1" dirty="0"/>
              <a:t>大特性</a:t>
            </a:r>
            <a:endParaRPr lang="en-US" altLang="zh-CN" dirty="0"/>
          </a:p>
        </p:txBody>
      </p:sp>
      <p:sp>
        <p:nvSpPr>
          <p:cNvPr id="15" name="文本框 14">
            <a:extLst>
              <a:ext uri="{FF2B5EF4-FFF2-40B4-BE49-F238E27FC236}">
                <a16:creationId xmlns:a16="http://schemas.microsoft.com/office/drawing/2014/main" id="{DF5FF0D4-B47F-2439-E80B-C71AC35A2273}"/>
              </a:ext>
            </a:extLst>
          </p:cNvPr>
          <p:cNvSpPr txBox="1"/>
          <p:nvPr/>
        </p:nvSpPr>
        <p:spPr>
          <a:xfrm>
            <a:off x="-326" y="3231618"/>
            <a:ext cx="2339167" cy="369332"/>
          </a:xfrm>
          <a:prstGeom prst="rect">
            <a:avLst/>
          </a:prstGeom>
          <a:noFill/>
        </p:spPr>
        <p:txBody>
          <a:bodyPr wrap="none" rtlCol="0">
            <a:spAutoFit/>
          </a:bodyPr>
          <a:lstStyle/>
          <a:p>
            <a:r>
              <a:rPr lang="en-US" altLang="zh-CN" b="1" dirty="0"/>
              <a:t>3. Argoverse 2 </a:t>
            </a:r>
            <a:r>
              <a:rPr lang="zh-CN" altLang="en-US" b="1" dirty="0"/>
              <a:t>的组成</a:t>
            </a:r>
            <a:endParaRPr lang="en-US" altLang="zh-CN" dirty="0"/>
          </a:p>
        </p:txBody>
      </p:sp>
      <p:sp>
        <p:nvSpPr>
          <p:cNvPr id="16" name="文本框 15">
            <a:extLst>
              <a:ext uri="{FF2B5EF4-FFF2-40B4-BE49-F238E27FC236}">
                <a16:creationId xmlns:a16="http://schemas.microsoft.com/office/drawing/2014/main" id="{CDA59928-E432-8549-A4FC-A2B0C27C1B8D}"/>
              </a:ext>
            </a:extLst>
          </p:cNvPr>
          <p:cNvSpPr txBox="1"/>
          <p:nvPr/>
        </p:nvSpPr>
        <p:spPr>
          <a:xfrm>
            <a:off x="-23083" y="4134186"/>
            <a:ext cx="4833439" cy="369332"/>
          </a:xfrm>
          <a:prstGeom prst="rect">
            <a:avLst/>
          </a:prstGeom>
          <a:noFill/>
        </p:spPr>
        <p:txBody>
          <a:bodyPr wrap="none" rtlCol="0">
            <a:spAutoFit/>
          </a:bodyPr>
          <a:lstStyle/>
          <a:p>
            <a:r>
              <a:rPr lang="en-US" altLang="zh-CN" b="1" dirty="0"/>
              <a:t>0. </a:t>
            </a:r>
            <a:r>
              <a:rPr lang="zh-CN" altLang="en-US" b="1" dirty="0"/>
              <a:t>安装 </a:t>
            </a:r>
            <a:r>
              <a:rPr lang="en-US" altLang="zh-CN" b="1" dirty="0"/>
              <a:t>Argoverse 2 </a:t>
            </a:r>
            <a:r>
              <a:rPr lang="zh-CN" altLang="en-US" b="1" dirty="0"/>
              <a:t>数据集环境，下载</a:t>
            </a:r>
            <a:r>
              <a:rPr lang="en-US" altLang="zh-CN" b="1" dirty="0"/>
              <a:t>MF</a:t>
            </a:r>
            <a:r>
              <a:rPr lang="zh-CN" altLang="en-US" b="1" dirty="0"/>
              <a:t>模块</a:t>
            </a:r>
            <a:endParaRPr lang="en-US" altLang="zh-CN" b="1" dirty="0"/>
          </a:p>
        </p:txBody>
      </p:sp>
      <p:sp>
        <p:nvSpPr>
          <p:cNvPr id="18" name="文本框 17">
            <a:extLst>
              <a:ext uri="{FF2B5EF4-FFF2-40B4-BE49-F238E27FC236}">
                <a16:creationId xmlns:a16="http://schemas.microsoft.com/office/drawing/2014/main" id="{B3D88D58-205B-453E-0617-71DFB4E5FFE5}"/>
              </a:ext>
            </a:extLst>
          </p:cNvPr>
          <p:cNvSpPr txBox="1"/>
          <p:nvPr/>
        </p:nvSpPr>
        <p:spPr>
          <a:xfrm>
            <a:off x="-326" y="5804327"/>
            <a:ext cx="5769528" cy="523220"/>
          </a:xfrm>
          <a:prstGeom prst="rect">
            <a:avLst/>
          </a:prstGeom>
          <a:noFill/>
        </p:spPr>
        <p:txBody>
          <a:bodyPr wrap="none" rtlCol="0">
            <a:spAutoFit/>
          </a:bodyPr>
          <a:lstStyle/>
          <a:p>
            <a:r>
              <a:rPr lang="zh-CN" altLang="en-US" sz="2800" b="1" dirty="0"/>
              <a:t>五、</a:t>
            </a:r>
            <a:r>
              <a:rPr lang="en-US" altLang="zh-CN" sz="2800" b="1" dirty="0"/>
              <a:t>MF</a:t>
            </a:r>
            <a:r>
              <a:rPr lang="zh-CN" altLang="en-US" sz="2800" b="1" dirty="0"/>
              <a:t>领域，数据是如何被使用的</a:t>
            </a:r>
          </a:p>
        </p:txBody>
      </p:sp>
      <p:sp>
        <p:nvSpPr>
          <p:cNvPr id="10" name="文本框 9">
            <a:extLst>
              <a:ext uri="{FF2B5EF4-FFF2-40B4-BE49-F238E27FC236}">
                <a16:creationId xmlns:a16="http://schemas.microsoft.com/office/drawing/2014/main" id="{E53A0A89-1CA2-5908-5C9E-F1D3DE9BADF4}"/>
              </a:ext>
            </a:extLst>
          </p:cNvPr>
          <p:cNvSpPr txBox="1"/>
          <p:nvPr/>
        </p:nvSpPr>
        <p:spPr>
          <a:xfrm>
            <a:off x="0" y="6317786"/>
            <a:ext cx="2698175" cy="523220"/>
          </a:xfrm>
          <a:prstGeom prst="rect">
            <a:avLst/>
          </a:prstGeom>
          <a:noFill/>
        </p:spPr>
        <p:txBody>
          <a:bodyPr wrap="none" rtlCol="0">
            <a:spAutoFit/>
          </a:bodyPr>
          <a:lstStyle/>
          <a:p>
            <a:r>
              <a:rPr lang="zh-CN" altLang="en-US" sz="2800" b="1" dirty="0"/>
              <a:t>六、下一步计划</a:t>
            </a:r>
          </a:p>
        </p:txBody>
      </p:sp>
    </p:spTree>
    <p:extLst>
      <p:ext uri="{BB962C8B-B14F-4D97-AF65-F5344CB8AC3E}">
        <p14:creationId xmlns:p14="http://schemas.microsoft.com/office/powerpoint/2010/main" val="1867344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397F96-67A8-D202-8FDD-D3C9F6A48FA7}"/>
              </a:ext>
            </a:extLst>
          </p:cNvPr>
          <p:cNvSpPr txBox="1"/>
          <p:nvPr/>
        </p:nvSpPr>
        <p:spPr>
          <a:xfrm>
            <a:off x="0" y="0"/>
            <a:ext cx="8146717"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a:t>
            </a:r>
          </a:p>
        </p:txBody>
      </p:sp>
      <p:sp>
        <p:nvSpPr>
          <p:cNvPr id="7" name="文本框 6">
            <a:extLst>
              <a:ext uri="{FF2B5EF4-FFF2-40B4-BE49-F238E27FC236}">
                <a16:creationId xmlns:a16="http://schemas.microsoft.com/office/drawing/2014/main" id="{E5BED93D-41DE-6394-40EC-DB419FACE973}"/>
              </a:ext>
            </a:extLst>
          </p:cNvPr>
          <p:cNvSpPr txBox="1"/>
          <p:nvPr/>
        </p:nvSpPr>
        <p:spPr>
          <a:xfrm>
            <a:off x="0" y="458107"/>
            <a:ext cx="7414915" cy="461665"/>
          </a:xfrm>
          <a:prstGeom prst="rect">
            <a:avLst/>
          </a:prstGeom>
          <a:noFill/>
        </p:spPr>
        <p:txBody>
          <a:bodyPr wrap="none" rtlCol="0">
            <a:spAutoFit/>
          </a:bodyPr>
          <a:lstStyle/>
          <a:p>
            <a:r>
              <a:rPr lang="en-US" altLang="zh-CN" sz="2400" b="1" dirty="0"/>
              <a:t>5.4 </a:t>
            </a:r>
            <a:r>
              <a:rPr lang="zh-CN" altLang="en-US" sz="2400" b="1" dirty="0"/>
              <a:t>使坐标数据以</a:t>
            </a:r>
            <a:r>
              <a:rPr lang="en-US" altLang="zh-CN" sz="2400" b="1" dirty="0"/>
              <a:t> </a:t>
            </a:r>
            <a:r>
              <a:rPr lang="en-US" altLang="zh-CN" sz="2400" b="1" dirty="0">
                <a:solidFill>
                  <a:schemeClr val="bg1"/>
                </a:solidFill>
                <a:highlight>
                  <a:srgbClr val="006666"/>
                </a:highlight>
              </a:rPr>
              <a:t>AGENT</a:t>
            </a:r>
            <a:r>
              <a:rPr lang="en-US" altLang="zh-CN" sz="2400" b="1" dirty="0"/>
              <a:t> </a:t>
            </a:r>
            <a:r>
              <a:rPr lang="zh-CN" altLang="en-US" sz="2400" b="1" dirty="0"/>
              <a:t>为中心，得到中心 </a:t>
            </a:r>
            <a:r>
              <a:rPr lang="en-US" altLang="zh-CN" sz="2400" b="1" dirty="0" err="1"/>
              <a:t>res_trajs</a:t>
            </a:r>
            <a:endParaRPr lang="zh-CN" altLang="en-US" sz="2400" b="1" dirty="0"/>
          </a:p>
        </p:txBody>
      </p:sp>
      <p:sp>
        <p:nvSpPr>
          <p:cNvPr id="3" name="矩形 2">
            <a:extLst>
              <a:ext uri="{FF2B5EF4-FFF2-40B4-BE49-F238E27FC236}">
                <a16:creationId xmlns:a16="http://schemas.microsoft.com/office/drawing/2014/main" id="{0760A338-518C-90B3-7108-678A9609FF35}"/>
              </a:ext>
            </a:extLst>
          </p:cNvPr>
          <p:cNvSpPr/>
          <p:nvPr/>
        </p:nvSpPr>
        <p:spPr>
          <a:xfrm>
            <a:off x="179242" y="1048747"/>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rotation</a:t>
            </a:r>
            <a:endParaRPr lang="zh-CN" altLang="en-US" dirty="0"/>
          </a:p>
        </p:txBody>
      </p:sp>
      <p:sp>
        <p:nvSpPr>
          <p:cNvPr id="5" name="文本框 4">
            <a:extLst>
              <a:ext uri="{FF2B5EF4-FFF2-40B4-BE49-F238E27FC236}">
                <a16:creationId xmlns:a16="http://schemas.microsoft.com/office/drawing/2014/main" id="{973462D1-2A44-0DAD-4A65-7E380E26DB76}"/>
              </a:ext>
            </a:extLst>
          </p:cNvPr>
          <p:cNvSpPr txBox="1"/>
          <p:nvPr/>
        </p:nvSpPr>
        <p:spPr>
          <a:xfrm>
            <a:off x="1211214" y="1093921"/>
            <a:ext cx="4039632" cy="369332"/>
          </a:xfrm>
          <a:prstGeom prst="rect">
            <a:avLst/>
          </a:prstGeom>
          <a:noFill/>
        </p:spPr>
        <p:txBody>
          <a:bodyPr wrap="square">
            <a:spAutoFit/>
          </a:bodyPr>
          <a:lstStyle/>
          <a:p>
            <a:pPr algn="ctr"/>
            <a:r>
              <a:rPr lang="zh-CN" altLang="en-US" dirty="0"/>
              <a:t>第</a:t>
            </a:r>
            <a:r>
              <a:rPr lang="en-US" altLang="zh-CN" dirty="0"/>
              <a:t>1</a:t>
            </a:r>
            <a:r>
              <a:rPr lang="zh-CN" altLang="en-US" dirty="0"/>
              <a:t>个参与者的 </a:t>
            </a:r>
            <a:r>
              <a:rPr lang="en-US" altLang="zh-CN" dirty="0"/>
              <a:t>50</a:t>
            </a:r>
            <a:r>
              <a:rPr lang="zh-CN" altLang="en-US" dirty="0"/>
              <a:t> 帧 和 </a:t>
            </a:r>
            <a:r>
              <a:rPr lang="en-US" altLang="zh-CN" dirty="0"/>
              <a:t>49 </a:t>
            </a:r>
            <a:r>
              <a:rPr lang="zh-CN" altLang="en-US" dirty="0"/>
              <a:t>帧的角度差</a:t>
            </a:r>
          </a:p>
        </p:txBody>
      </p:sp>
      <p:sp>
        <p:nvSpPr>
          <p:cNvPr id="4" name="矩形 3">
            <a:extLst>
              <a:ext uri="{FF2B5EF4-FFF2-40B4-BE49-F238E27FC236}">
                <a16:creationId xmlns:a16="http://schemas.microsoft.com/office/drawing/2014/main" id="{7528F16A-0284-EECF-25D0-9110C7078DB9}"/>
              </a:ext>
            </a:extLst>
          </p:cNvPr>
          <p:cNvSpPr/>
          <p:nvPr/>
        </p:nvSpPr>
        <p:spPr>
          <a:xfrm>
            <a:off x="179241" y="1592389"/>
            <a:ext cx="966387" cy="414667"/>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origin</a:t>
            </a:r>
            <a:endParaRPr lang="zh-CN" altLang="en-US" dirty="0"/>
          </a:p>
        </p:txBody>
      </p:sp>
      <p:sp>
        <p:nvSpPr>
          <p:cNvPr id="14" name="文本框 13">
            <a:extLst>
              <a:ext uri="{FF2B5EF4-FFF2-40B4-BE49-F238E27FC236}">
                <a16:creationId xmlns:a16="http://schemas.microsoft.com/office/drawing/2014/main" id="{FDAFC251-04FC-452A-ADF8-2E3A99A66B95}"/>
              </a:ext>
            </a:extLst>
          </p:cNvPr>
          <p:cNvSpPr txBox="1"/>
          <p:nvPr/>
        </p:nvSpPr>
        <p:spPr>
          <a:xfrm>
            <a:off x="861848" y="1615056"/>
            <a:ext cx="3432556" cy="369332"/>
          </a:xfrm>
          <a:prstGeom prst="rect">
            <a:avLst/>
          </a:prstGeom>
          <a:noFill/>
        </p:spPr>
        <p:txBody>
          <a:bodyPr wrap="square">
            <a:spAutoFit/>
          </a:bodyPr>
          <a:lstStyle/>
          <a:p>
            <a:pPr algn="ctr"/>
            <a:r>
              <a:rPr lang="zh-CN" altLang="en-US" dirty="0"/>
              <a:t>第</a:t>
            </a:r>
            <a:r>
              <a:rPr lang="en-US" altLang="zh-CN" dirty="0"/>
              <a:t>1</a:t>
            </a:r>
            <a:r>
              <a:rPr lang="zh-CN" altLang="en-US" dirty="0"/>
              <a:t>个参与者的 </a:t>
            </a:r>
            <a:r>
              <a:rPr lang="en-US" altLang="zh-CN" dirty="0"/>
              <a:t>50</a:t>
            </a:r>
            <a:r>
              <a:rPr lang="zh-CN" altLang="en-US" dirty="0"/>
              <a:t> 帧坐标</a:t>
            </a:r>
          </a:p>
        </p:txBody>
      </p:sp>
      <p:sp>
        <p:nvSpPr>
          <p:cNvPr id="15" name="矩形 14">
            <a:extLst>
              <a:ext uri="{FF2B5EF4-FFF2-40B4-BE49-F238E27FC236}">
                <a16:creationId xmlns:a16="http://schemas.microsoft.com/office/drawing/2014/main" id="{B40E9B1B-8194-FAB4-71D4-BA660FA3B363}"/>
              </a:ext>
            </a:extLst>
          </p:cNvPr>
          <p:cNvSpPr/>
          <p:nvPr/>
        </p:nvSpPr>
        <p:spPr>
          <a:xfrm>
            <a:off x="179241" y="2151943"/>
            <a:ext cx="966387" cy="414667"/>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coords</a:t>
            </a:r>
            <a:endParaRPr lang="zh-CN" altLang="en-US" dirty="0"/>
          </a:p>
        </p:txBody>
      </p:sp>
      <p:sp>
        <p:nvSpPr>
          <p:cNvPr id="20" name="文本框 19">
            <a:extLst>
              <a:ext uri="{FF2B5EF4-FFF2-40B4-BE49-F238E27FC236}">
                <a16:creationId xmlns:a16="http://schemas.microsoft.com/office/drawing/2014/main" id="{3A621871-4204-B489-4352-BD2594E4EC29}"/>
              </a:ext>
            </a:extLst>
          </p:cNvPr>
          <p:cNvSpPr txBox="1"/>
          <p:nvPr/>
        </p:nvSpPr>
        <p:spPr>
          <a:xfrm>
            <a:off x="861848" y="2174610"/>
            <a:ext cx="3432556" cy="369332"/>
          </a:xfrm>
          <a:prstGeom prst="rect">
            <a:avLst/>
          </a:prstGeom>
          <a:noFill/>
        </p:spPr>
        <p:txBody>
          <a:bodyPr wrap="square">
            <a:spAutoFit/>
          </a:bodyPr>
          <a:lstStyle/>
          <a:p>
            <a:pPr algn="ctr"/>
            <a:r>
              <a:rPr lang="zh-CN" altLang="en-US" dirty="0"/>
              <a:t>每一个参与者的 </a:t>
            </a:r>
            <a:r>
              <a:rPr lang="en-US" altLang="zh-CN" dirty="0" err="1"/>
              <a:t>x,y</a:t>
            </a:r>
            <a:r>
              <a:rPr lang="en-US" altLang="zh-CN" dirty="0"/>
              <a:t> </a:t>
            </a:r>
            <a:r>
              <a:rPr lang="zh-CN" altLang="en-US" dirty="0"/>
              <a:t>坐标</a:t>
            </a:r>
          </a:p>
        </p:txBody>
      </p:sp>
      <p:sp>
        <p:nvSpPr>
          <p:cNvPr id="24" name="文本框 23">
            <a:extLst>
              <a:ext uri="{FF2B5EF4-FFF2-40B4-BE49-F238E27FC236}">
                <a16:creationId xmlns:a16="http://schemas.microsoft.com/office/drawing/2014/main" id="{FED7717A-D16E-B460-FA5A-9DB61E14D39A}"/>
              </a:ext>
            </a:extLst>
          </p:cNvPr>
          <p:cNvSpPr txBox="1"/>
          <p:nvPr/>
        </p:nvSpPr>
        <p:spPr>
          <a:xfrm>
            <a:off x="0" y="2644740"/>
            <a:ext cx="6726621" cy="584775"/>
          </a:xfrm>
          <a:prstGeom prst="rect">
            <a:avLst/>
          </a:prstGeom>
          <a:solidFill>
            <a:schemeClr val="tx1"/>
          </a:solidFill>
        </p:spPr>
        <p:txBody>
          <a:bodyPr wrap="square">
            <a:spAutoFit/>
          </a:bodyPr>
          <a:lstStyle/>
          <a:p>
            <a:r>
              <a:rPr lang="en-US" altLang="zh-CN" sz="1600" b="0" dirty="0" err="1">
                <a:solidFill>
                  <a:srgbClr val="9CDCFE"/>
                </a:solidFill>
                <a:effectLst/>
                <a:latin typeface="Consolas" panose="020B0609020204030204" pitchFamily="49" charset="0"/>
              </a:rPr>
              <a:t>res_trajs</a:t>
            </a:r>
            <a:r>
              <a:rPr lang="en-US" altLang="zh-CN" sz="1600" b="0" dirty="0">
                <a:solidFill>
                  <a:srgbClr val="CCCCCC"/>
                </a:solidFill>
                <a:effectLst/>
                <a:latin typeface="Consolas" panose="020B0609020204030204" pitchFamily="49" charset="0"/>
              </a:rPr>
              <a:t>[:, :, :</a:t>
            </a:r>
            <a:r>
              <a:rPr lang="en-US" altLang="zh-CN" sz="1600" b="0" dirty="0">
                <a:solidFill>
                  <a:srgbClr val="B5CEA8"/>
                </a:solidFill>
                <a:effectLst/>
                <a:latin typeface="Consolas" panose="020B0609020204030204" pitchFamily="49" charset="0"/>
              </a:rPr>
              <a:t>2</a:t>
            </a:r>
            <a:r>
              <a:rPr lang="en-US" altLang="zh-CN" sz="1600" b="0" dirty="0">
                <a:solidFill>
                  <a:srgbClr val="CCCCCC"/>
                </a:solidFill>
                <a:effectLst/>
                <a:latin typeface="Consolas" panose="020B0609020204030204" pitchFamily="49" charset="0"/>
              </a:rPr>
              <a:t>] </a:t>
            </a:r>
            <a:r>
              <a:rPr lang="en-US" altLang="zh-CN" sz="1600" b="0" dirty="0">
                <a:solidFill>
                  <a:srgbClr val="D4D4D4"/>
                </a:solidFill>
                <a:effectLst/>
                <a:latin typeface="Consolas" panose="020B0609020204030204" pitchFamily="49" charset="0"/>
              </a:rPr>
              <a:t>=</a:t>
            </a:r>
            <a:r>
              <a:rPr lang="en-US" altLang="zh-CN" sz="1600" b="0" dirty="0">
                <a:solidFill>
                  <a:srgbClr val="CCCCCC"/>
                </a:solidFill>
                <a:effectLst/>
                <a:latin typeface="Consolas" panose="020B0609020204030204" pitchFamily="49" charset="0"/>
              </a:rPr>
              <a:t> </a:t>
            </a:r>
            <a:r>
              <a:rPr lang="en-US" altLang="zh-CN" sz="1600" b="0" dirty="0">
                <a:solidFill>
                  <a:srgbClr val="4EC9B0"/>
                </a:solidFill>
                <a:effectLst/>
                <a:latin typeface="Consolas" panose="020B0609020204030204" pitchFamily="49" charset="0"/>
              </a:rPr>
              <a:t>np</a:t>
            </a:r>
            <a:r>
              <a:rPr lang="en-US" altLang="zh-CN" sz="1600" b="0" dirty="0">
                <a:solidFill>
                  <a:srgbClr val="CCCCCC"/>
                </a:solidFill>
                <a:effectLst/>
                <a:latin typeface="Consolas" panose="020B0609020204030204" pitchFamily="49" charset="0"/>
              </a:rPr>
              <a:t>.</a:t>
            </a:r>
            <a:r>
              <a:rPr lang="en-US" altLang="zh-CN" sz="1600" b="0" dirty="0">
                <a:solidFill>
                  <a:srgbClr val="DCDCAA"/>
                </a:solidFill>
                <a:effectLst/>
                <a:latin typeface="Consolas" panose="020B0609020204030204" pitchFamily="49" charset="0"/>
              </a:rPr>
              <a:t>dot</a:t>
            </a:r>
            <a:r>
              <a:rPr lang="en-US" altLang="zh-CN" sz="1600" b="0" dirty="0">
                <a:solidFill>
                  <a:srgbClr val="CCCCCC"/>
                </a:solidFill>
                <a:effectLst/>
                <a:latin typeface="Consolas" panose="020B0609020204030204" pitchFamily="49" charset="0"/>
              </a:rPr>
              <a:t>(</a:t>
            </a:r>
            <a:r>
              <a:rPr lang="en-US" altLang="zh-CN" sz="1600" b="0" dirty="0">
                <a:solidFill>
                  <a:srgbClr val="9CDCFE"/>
                </a:solidFill>
                <a:effectLst/>
                <a:latin typeface="Consolas" panose="020B0609020204030204" pitchFamily="49" charset="0"/>
              </a:rPr>
              <a:t>coords</a:t>
            </a:r>
            <a:r>
              <a:rPr lang="en-US" altLang="zh-CN" sz="1600" b="0" dirty="0">
                <a:solidFill>
                  <a:srgbClr val="CCCCCC"/>
                </a:solidFill>
                <a:effectLst/>
                <a:latin typeface="Consolas" panose="020B0609020204030204" pitchFamily="49" charset="0"/>
              </a:rPr>
              <a:t>[:, :, :</a:t>
            </a:r>
            <a:r>
              <a:rPr lang="en-US" altLang="zh-CN" sz="1600" b="0" dirty="0">
                <a:solidFill>
                  <a:srgbClr val="B5CEA8"/>
                </a:solidFill>
                <a:effectLst/>
                <a:latin typeface="Consolas" panose="020B0609020204030204" pitchFamily="49" charset="0"/>
              </a:rPr>
              <a:t>2</a:t>
            </a:r>
            <a:r>
              <a:rPr lang="en-US" altLang="zh-CN" sz="1600" b="0" dirty="0">
                <a:solidFill>
                  <a:srgbClr val="CCCCCC"/>
                </a:solidFill>
                <a:effectLst/>
                <a:latin typeface="Consolas" panose="020B0609020204030204" pitchFamily="49" charset="0"/>
              </a:rPr>
              <a:t>] </a:t>
            </a:r>
            <a:r>
              <a:rPr lang="en-US" altLang="zh-CN" sz="1600" b="0" dirty="0">
                <a:solidFill>
                  <a:srgbClr val="DCDCAA"/>
                </a:solidFill>
                <a:effectLst/>
                <a:latin typeface="Consolas" panose="020B0609020204030204" pitchFamily="49" charset="0"/>
              </a:rPr>
              <a:t>-</a:t>
            </a:r>
            <a:r>
              <a:rPr lang="en-US" altLang="zh-CN" sz="1600" b="0" dirty="0">
                <a:solidFill>
                  <a:srgbClr val="CCCCCC"/>
                </a:solidFill>
                <a:effectLst/>
                <a:latin typeface="Consolas" panose="020B0609020204030204" pitchFamily="49" charset="0"/>
              </a:rPr>
              <a:t> </a:t>
            </a:r>
            <a:r>
              <a:rPr lang="en-US" altLang="zh-CN" sz="1600" b="0" dirty="0">
                <a:solidFill>
                  <a:srgbClr val="9CDCFE"/>
                </a:solidFill>
                <a:effectLst/>
                <a:latin typeface="Consolas" panose="020B0609020204030204" pitchFamily="49" charset="0"/>
              </a:rPr>
              <a:t>origin</a:t>
            </a:r>
            <a:r>
              <a:rPr lang="en-US" altLang="zh-CN" sz="1600" b="0" dirty="0">
                <a:solidFill>
                  <a:srgbClr val="CCCCCC"/>
                </a:solidFill>
                <a:effectLst/>
                <a:latin typeface="Consolas" panose="020B0609020204030204" pitchFamily="49" charset="0"/>
              </a:rPr>
              <a:t>, </a:t>
            </a:r>
            <a:r>
              <a:rPr lang="en-US" altLang="zh-CN" sz="1600" b="0" dirty="0">
                <a:solidFill>
                  <a:srgbClr val="9CDCFE"/>
                </a:solidFill>
                <a:effectLst/>
                <a:latin typeface="Consolas" panose="020B0609020204030204" pitchFamily="49" charset="0"/>
              </a:rPr>
              <a:t>rotation</a:t>
            </a:r>
            <a:r>
              <a:rPr lang="en-US" altLang="zh-CN" sz="1600" b="0" dirty="0">
                <a:solidFill>
                  <a:srgbClr val="CCCCCC"/>
                </a:solidFill>
                <a:effectLst/>
                <a:latin typeface="Consolas" panose="020B0609020204030204" pitchFamily="49" charset="0"/>
              </a:rPr>
              <a:t>)</a:t>
            </a:r>
          </a:p>
        </p:txBody>
      </p:sp>
      <p:pic>
        <p:nvPicPr>
          <p:cNvPr id="25" name="图片 24">
            <a:extLst>
              <a:ext uri="{FF2B5EF4-FFF2-40B4-BE49-F238E27FC236}">
                <a16:creationId xmlns:a16="http://schemas.microsoft.com/office/drawing/2014/main" id="{72D945CF-4E2D-6D63-6E67-ACF5B48FEC6D}"/>
              </a:ext>
            </a:extLst>
          </p:cNvPr>
          <p:cNvPicPr>
            <a:picLocks noChangeAspect="1"/>
          </p:cNvPicPr>
          <p:nvPr/>
        </p:nvPicPr>
        <p:blipFill>
          <a:blip r:embed="rId2"/>
          <a:srcRect l="10670"/>
          <a:stretch/>
        </p:blipFill>
        <p:spPr>
          <a:xfrm>
            <a:off x="7409228" y="458107"/>
            <a:ext cx="5250844" cy="6399893"/>
          </a:xfrm>
          <a:prstGeom prst="rect">
            <a:avLst/>
          </a:prstGeom>
        </p:spPr>
      </p:pic>
      <p:sp>
        <p:nvSpPr>
          <p:cNvPr id="29" name="文本框 28">
            <a:extLst>
              <a:ext uri="{FF2B5EF4-FFF2-40B4-BE49-F238E27FC236}">
                <a16:creationId xmlns:a16="http://schemas.microsoft.com/office/drawing/2014/main" id="{6266801C-DF98-3AA1-AF52-2ABDC59ED8F0}"/>
              </a:ext>
            </a:extLst>
          </p:cNvPr>
          <p:cNvSpPr txBox="1"/>
          <p:nvPr/>
        </p:nvSpPr>
        <p:spPr>
          <a:xfrm>
            <a:off x="36443" y="3275915"/>
            <a:ext cx="4257961" cy="2031325"/>
          </a:xfrm>
          <a:prstGeom prst="rect">
            <a:avLst/>
          </a:prstGeom>
          <a:noFill/>
        </p:spPr>
        <p:txBody>
          <a:bodyPr wrap="none" rtlCol="0">
            <a:spAutoFit/>
          </a:bodyPr>
          <a:lstStyle/>
          <a:p>
            <a:r>
              <a:rPr lang="zh-CN" altLang="en-US" dirty="0"/>
              <a:t>例如左图是一个简单的例子：</a:t>
            </a:r>
            <a:endParaRPr lang="en-US" altLang="zh-CN" dirty="0"/>
          </a:p>
          <a:p>
            <a:r>
              <a:rPr lang="en-US" altLang="zh-CN" dirty="0"/>
              <a:t>T49 = (10, 8) </a:t>
            </a:r>
            <a:r>
              <a:rPr lang="zh-CN" altLang="en-US" dirty="0"/>
              <a:t>代表第</a:t>
            </a:r>
            <a:r>
              <a:rPr lang="en-US" altLang="zh-CN" dirty="0"/>
              <a:t> 50 </a:t>
            </a:r>
            <a:r>
              <a:rPr lang="zh-CN" altLang="en-US" dirty="0"/>
              <a:t>帧的位置</a:t>
            </a:r>
            <a:endParaRPr lang="en-US" altLang="zh-CN" dirty="0"/>
          </a:p>
          <a:p>
            <a:r>
              <a:rPr lang="en-US" altLang="zh-CN" dirty="0"/>
              <a:t>T48 = (10, 5) </a:t>
            </a:r>
            <a:r>
              <a:rPr lang="zh-CN" altLang="en-US" dirty="0"/>
              <a:t>代表第 </a:t>
            </a:r>
            <a:r>
              <a:rPr lang="en-US" altLang="zh-CN" dirty="0"/>
              <a:t>49 </a:t>
            </a:r>
            <a:r>
              <a:rPr lang="zh-CN" altLang="en-US" dirty="0"/>
              <a:t>帧的位置</a:t>
            </a:r>
            <a:endParaRPr lang="en-US" altLang="zh-CN" dirty="0"/>
          </a:p>
          <a:p>
            <a:r>
              <a:rPr lang="zh-CN" altLang="en-US" dirty="0"/>
              <a:t>此时 </a:t>
            </a:r>
            <a:r>
              <a:rPr lang="en-US" altLang="zh-CN" dirty="0"/>
              <a:t>rotation = 90°</a:t>
            </a:r>
          </a:p>
          <a:p>
            <a:r>
              <a:rPr lang="en-US" altLang="zh-CN" dirty="0"/>
              <a:t>A = (13, 9) </a:t>
            </a:r>
            <a:r>
              <a:rPr lang="zh-CN" altLang="en-US" dirty="0"/>
              <a:t>代表某个参与者的某时刻位置</a:t>
            </a:r>
            <a:endParaRPr lang="en-US" altLang="zh-CN" dirty="0"/>
          </a:p>
          <a:p>
            <a:r>
              <a:rPr lang="zh-CN" altLang="en-US" dirty="0"/>
              <a:t>经过上面的计算后，</a:t>
            </a:r>
            <a:r>
              <a:rPr lang="en-US" altLang="zh-CN" dirty="0"/>
              <a:t>res = (-3, 1)</a:t>
            </a:r>
          </a:p>
          <a:p>
            <a:r>
              <a:rPr lang="zh-CN" altLang="en-US" dirty="0"/>
              <a:t>表示 </a:t>
            </a:r>
            <a:r>
              <a:rPr lang="en-US" altLang="zh-CN" dirty="0"/>
              <a:t>A </a:t>
            </a:r>
            <a:r>
              <a:rPr lang="zh-CN" altLang="en-US" dirty="0"/>
              <a:t>点相对 </a:t>
            </a:r>
            <a:r>
              <a:rPr lang="en-US" altLang="zh-CN" dirty="0"/>
              <a:t>T49 </a:t>
            </a:r>
            <a:r>
              <a:rPr lang="zh-CN" altLang="en-US" dirty="0"/>
              <a:t>点的距离</a:t>
            </a:r>
            <a:endParaRPr lang="en-US" altLang="zh-CN" dirty="0"/>
          </a:p>
        </p:txBody>
      </p:sp>
      <p:sp>
        <p:nvSpPr>
          <p:cNvPr id="30" name="文本框 29">
            <a:extLst>
              <a:ext uri="{FF2B5EF4-FFF2-40B4-BE49-F238E27FC236}">
                <a16:creationId xmlns:a16="http://schemas.microsoft.com/office/drawing/2014/main" id="{E23CE332-0C96-E8B4-2C17-1F9429776E2F}"/>
              </a:ext>
            </a:extLst>
          </p:cNvPr>
          <p:cNvSpPr txBox="1"/>
          <p:nvPr/>
        </p:nvSpPr>
        <p:spPr>
          <a:xfrm>
            <a:off x="36443" y="5380672"/>
            <a:ext cx="6237670" cy="1477328"/>
          </a:xfrm>
          <a:prstGeom prst="rect">
            <a:avLst/>
          </a:prstGeom>
          <a:noFill/>
        </p:spPr>
        <p:txBody>
          <a:bodyPr wrap="none" rtlCol="0">
            <a:spAutoFit/>
          </a:bodyPr>
          <a:lstStyle/>
          <a:p>
            <a:r>
              <a:rPr lang="en-US" altLang="zh-CN" b="1" dirty="0"/>
              <a:t>Why?</a:t>
            </a:r>
          </a:p>
          <a:p>
            <a:r>
              <a:rPr lang="zh-CN" altLang="en-US" dirty="0"/>
              <a:t>因为我们要把数据放到 </a:t>
            </a:r>
            <a:r>
              <a:rPr lang="en-US" altLang="zh-CN" dirty="0"/>
              <a:t>Attention </a:t>
            </a:r>
            <a:r>
              <a:rPr lang="zh-CN" altLang="en-US" dirty="0"/>
              <a:t>中，只有这样网络才能学习</a:t>
            </a:r>
            <a:endParaRPr lang="en-US" altLang="zh-CN" dirty="0"/>
          </a:p>
          <a:p>
            <a:r>
              <a:rPr lang="zh-CN" altLang="en-US" dirty="0"/>
              <a:t>各个参与者和第</a:t>
            </a:r>
            <a:r>
              <a:rPr lang="en-US" altLang="zh-CN" dirty="0"/>
              <a:t>1</a:t>
            </a:r>
            <a:r>
              <a:rPr lang="zh-CN" altLang="en-US" dirty="0"/>
              <a:t>个参与者</a:t>
            </a:r>
            <a:r>
              <a:rPr lang="en-US" altLang="zh-CN" dirty="0"/>
              <a:t>(</a:t>
            </a:r>
            <a:r>
              <a:rPr lang="en-US" altLang="zh-CN" dirty="0">
                <a:solidFill>
                  <a:schemeClr val="bg1"/>
                </a:solidFill>
                <a:highlight>
                  <a:srgbClr val="006666"/>
                </a:highlight>
              </a:rPr>
              <a:t>AGENT</a:t>
            </a:r>
            <a:r>
              <a:rPr lang="en-US" altLang="zh-CN" dirty="0"/>
              <a:t>)</a:t>
            </a:r>
            <a:r>
              <a:rPr lang="zh-CN" altLang="en-US" dirty="0"/>
              <a:t>的关系。</a:t>
            </a:r>
            <a:endParaRPr lang="en-US" altLang="zh-CN" dirty="0"/>
          </a:p>
          <a:p>
            <a:r>
              <a:rPr lang="zh-CN" altLang="en-US" dirty="0"/>
              <a:t>个人猜测就算换其他的网络，应该也需要类似的变换，否则</a:t>
            </a:r>
            <a:endParaRPr lang="en-US" altLang="zh-CN" dirty="0"/>
          </a:p>
          <a:p>
            <a:r>
              <a:rPr lang="zh-CN" altLang="en-US" dirty="0"/>
              <a:t>网络根本无法从杂乱的参与者中找到与关注目标的关系。</a:t>
            </a:r>
            <a:endParaRPr lang="en-US" altLang="zh-CN" dirty="0"/>
          </a:p>
        </p:txBody>
      </p:sp>
    </p:spTree>
    <p:extLst>
      <p:ext uri="{BB962C8B-B14F-4D97-AF65-F5344CB8AC3E}">
        <p14:creationId xmlns:p14="http://schemas.microsoft.com/office/powerpoint/2010/main" val="192004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F9C7C-F2B5-CABD-C438-814DF359441B}"/>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E75D9C7D-F638-2A23-8034-E8EF5EAACA4C}"/>
              </a:ext>
            </a:extLst>
          </p:cNvPr>
          <p:cNvSpPr txBox="1"/>
          <p:nvPr/>
        </p:nvSpPr>
        <p:spPr>
          <a:xfrm>
            <a:off x="0" y="-37522"/>
            <a:ext cx="8146717"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a:t>
            </a:r>
          </a:p>
        </p:txBody>
      </p:sp>
      <p:sp>
        <p:nvSpPr>
          <p:cNvPr id="7" name="文本框 6">
            <a:extLst>
              <a:ext uri="{FF2B5EF4-FFF2-40B4-BE49-F238E27FC236}">
                <a16:creationId xmlns:a16="http://schemas.microsoft.com/office/drawing/2014/main" id="{97DB2955-7E14-CAC6-1098-17BF78C6D4A0}"/>
              </a:ext>
            </a:extLst>
          </p:cNvPr>
          <p:cNvSpPr txBox="1"/>
          <p:nvPr/>
        </p:nvSpPr>
        <p:spPr>
          <a:xfrm>
            <a:off x="0" y="458107"/>
            <a:ext cx="6878806" cy="461665"/>
          </a:xfrm>
          <a:prstGeom prst="rect">
            <a:avLst/>
          </a:prstGeom>
          <a:noFill/>
        </p:spPr>
        <p:txBody>
          <a:bodyPr wrap="none" rtlCol="0">
            <a:spAutoFit/>
          </a:bodyPr>
          <a:lstStyle/>
          <a:p>
            <a:r>
              <a:rPr lang="en-US" altLang="zh-CN" sz="2400" b="1" dirty="0"/>
              <a:t>5.5 </a:t>
            </a:r>
            <a:r>
              <a:rPr lang="zh-CN" altLang="en-US" sz="2400" b="1" dirty="0"/>
              <a:t>根据中心化后的轨迹来计算位移，得到位移量</a:t>
            </a:r>
          </a:p>
        </p:txBody>
      </p:sp>
      <p:sp>
        <p:nvSpPr>
          <p:cNvPr id="2" name="文本框 1">
            <a:extLst>
              <a:ext uri="{FF2B5EF4-FFF2-40B4-BE49-F238E27FC236}">
                <a16:creationId xmlns:a16="http://schemas.microsoft.com/office/drawing/2014/main" id="{339BC577-30FF-134A-A602-821A68A02D9F}"/>
              </a:ext>
            </a:extLst>
          </p:cNvPr>
          <p:cNvSpPr txBox="1"/>
          <p:nvPr/>
        </p:nvSpPr>
        <p:spPr>
          <a:xfrm>
            <a:off x="-24914" y="2081584"/>
            <a:ext cx="7109639" cy="369332"/>
          </a:xfrm>
          <a:prstGeom prst="rect">
            <a:avLst/>
          </a:prstGeom>
          <a:noFill/>
        </p:spPr>
        <p:txBody>
          <a:bodyPr wrap="none" rtlCol="0">
            <a:spAutoFit/>
          </a:bodyPr>
          <a:lstStyle/>
          <a:p>
            <a:r>
              <a:rPr lang="zh-CN" altLang="en-US" dirty="0"/>
              <a:t>错位相减即可。这样最终得到的就是各个有效交通参与者的位移量</a:t>
            </a:r>
            <a:endParaRPr lang="en-US" altLang="zh-CN" dirty="0"/>
          </a:p>
        </p:txBody>
      </p:sp>
      <p:sp>
        <p:nvSpPr>
          <p:cNvPr id="9" name="文本框 8">
            <a:extLst>
              <a:ext uri="{FF2B5EF4-FFF2-40B4-BE49-F238E27FC236}">
                <a16:creationId xmlns:a16="http://schemas.microsoft.com/office/drawing/2014/main" id="{9D5A1FB2-A9F0-F89D-7735-77BFB35F984F}"/>
              </a:ext>
            </a:extLst>
          </p:cNvPr>
          <p:cNvSpPr txBox="1"/>
          <p:nvPr/>
        </p:nvSpPr>
        <p:spPr>
          <a:xfrm>
            <a:off x="0" y="919772"/>
            <a:ext cx="6156960" cy="1154611"/>
          </a:xfrm>
          <a:prstGeom prst="rect">
            <a:avLst/>
          </a:prstGeom>
          <a:solidFill>
            <a:schemeClr val="tx1"/>
          </a:solidFill>
        </p:spPr>
        <p:txBody>
          <a:bodyPr wrap="square">
            <a:spAutoFit/>
          </a:bodyPr>
          <a:lstStyle/>
          <a:p>
            <a:pPr>
              <a:lnSpc>
                <a:spcPts val="2850"/>
              </a:lnSpc>
              <a:buNone/>
            </a:pPr>
            <a:r>
              <a:rPr lang="en-US" altLang="zh-CN" sz="1200" b="0" dirty="0">
                <a:solidFill>
                  <a:srgbClr val="C586C0"/>
                </a:solidFill>
                <a:effectLst/>
                <a:latin typeface="Consolas" panose="020B0609020204030204" pitchFamily="49" charset="0"/>
              </a:rPr>
              <a:t>for</a:t>
            </a:r>
            <a:r>
              <a:rPr lang="en-US" altLang="zh-CN" sz="1200" b="0" dirty="0">
                <a:solidFill>
                  <a:srgbClr val="FFFFFF"/>
                </a:solidFill>
                <a:effectLst/>
                <a:latin typeface="Consolas" panose="020B0609020204030204" pitchFamily="49" charset="0"/>
              </a:rPr>
              <a:t> </a:t>
            </a:r>
            <a:r>
              <a:rPr lang="en-US" altLang="zh-CN" sz="1200" b="0" dirty="0" err="1">
                <a:solidFill>
                  <a:srgbClr val="9CDCFE"/>
                </a:solidFill>
                <a:effectLst/>
                <a:latin typeface="Consolas" panose="020B0609020204030204" pitchFamily="49" charset="0"/>
              </a:rPr>
              <a:t>i</a:t>
            </a:r>
            <a:r>
              <a:rPr lang="en-US" altLang="zh-CN" sz="1200" b="0" dirty="0">
                <a:solidFill>
                  <a:srgbClr val="FFFFFF"/>
                </a:solidFill>
                <a:effectLst/>
                <a:latin typeface="Consolas" panose="020B0609020204030204" pitchFamily="49" charset="0"/>
              </a:rPr>
              <a:t> </a:t>
            </a:r>
            <a:r>
              <a:rPr lang="en-US" altLang="zh-CN" sz="1200" b="0" dirty="0">
                <a:solidFill>
                  <a:srgbClr val="C586C0"/>
                </a:solidFill>
                <a:effectLst/>
                <a:latin typeface="Consolas" panose="020B0609020204030204" pitchFamily="49" charset="0"/>
              </a:rPr>
              <a:t>in</a:t>
            </a:r>
            <a:r>
              <a:rPr lang="en-US" altLang="zh-CN" sz="1200" b="0" dirty="0">
                <a:solidFill>
                  <a:srgbClr val="FFFFFF"/>
                </a:solidFill>
                <a:effectLst/>
                <a:latin typeface="Consolas" panose="020B0609020204030204" pitchFamily="49" charset="0"/>
              </a:rPr>
              <a:t> </a:t>
            </a:r>
            <a:r>
              <a:rPr lang="en-US" altLang="zh-CN" sz="1200" b="0" dirty="0">
                <a:solidFill>
                  <a:srgbClr val="4EC9B0"/>
                </a:solidFill>
                <a:effectLst/>
                <a:latin typeface="Consolas" panose="020B0609020204030204" pitchFamily="49" charset="0"/>
              </a:rPr>
              <a:t>range</a:t>
            </a:r>
            <a:r>
              <a:rPr lang="en-US" altLang="zh-CN" sz="1200" b="0" dirty="0">
                <a:solidFill>
                  <a:srgbClr val="FFFFFF"/>
                </a:solidFill>
                <a:effectLst/>
                <a:latin typeface="Consolas" panose="020B0609020204030204" pitchFamily="49" charset="0"/>
              </a:rPr>
              <a:t>(</a:t>
            </a:r>
            <a:r>
              <a:rPr lang="en-US" altLang="zh-CN" sz="1200" b="0" dirty="0" err="1">
                <a:solidFill>
                  <a:srgbClr val="DCDCAA"/>
                </a:solidFill>
                <a:effectLst/>
                <a:latin typeface="Consolas" panose="020B0609020204030204" pitchFamily="49" charset="0"/>
              </a:rPr>
              <a:t>len</a:t>
            </a:r>
            <a:r>
              <a:rPr lang="en-US" altLang="zh-CN" sz="1200" b="0" dirty="0">
                <a:solidFill>
                  <a:srgbClr val="FFFFFF"/>
                </a:solidFill>
                <a:effectLst/>
                <a:latin typeface="Consolas" panose="020B0609020204030204" pitchFamily="49" charset="0"/>
              </a:rPr>
              <a:t>(</a:t>
            </a:r>
            <a:r>
              <a:rPr lang="en-US" altLang="zh-CN" sz="1200" b="0" dirty="0">
                <a:solidFill>
                  <a:srgbClr val="9CDCFE"/>
                </a:solidFill>
                <a:effectLst/>
                <a:latin typeface="Consolas" panose="020B0609020204030204" pitchFamily="49" charset="0"/>
              </a:rPr>
              <a:t>res</a:t>
            </a:r>
            <a:r>
              <a:rPr lang="en-US" altLang="zh-CN" sz="1200" b="0" dirty="0">
                <a:solidFill>
                  <a:srgbClr val="FFFFFF"/>
                </a:solidFill>
                <a:effectLst/>
                <a:latin typeface="Consolas" panose="020B0609020204030204" pitchFamily="49" charset="0"/>
              </a:rPr>
              <a:t>)):</a:t>
            </a:r>
          </a:p>
          <a:p>
            <a:pPr>
              <a:lnSpc>
                <a:spcPts val="2850"/>
              </a:lnSpc>
              <a:buNone/>
            </a:pPr>
            <a:r>
              <a:rPr lang="en-US" altLang="zh-CN" sz="1200" b="0" dirty="0">
                <a:solidFill>
                  <a:srgbClr val="FFFFFF"/>
                </a:solidFill>
                <a:effectLst/>
                <a:latin typeface="Consolas" panose="020B0609020204030204" pitchFamily="49" charset="0"/>
              </a:rPr>
              <a:t>    </a:t>
            </a:r>
            <a:r>
              <a:rPr lang="en-US" altLang="zh-CN" sz="1200" b="0" dirty="0">
                <a:solidFill>
                  <a:srgbClr val="7CA668"/>
                </a:solidFill>
                <a:effectLst/>
                <a:latin typeface="Consolas" panose="020B0609020204030204" pitchFamily="49" charset="0"/>
              </a:rPr>
              <a:t># Replace  0 in first dimension with 2</a:t>
            </a:r>
            <a:endParaRPr lang="en-US" altLang="zh-CN" sz="1200" dirty="0">
              <a:solidFill>
                <a:srgbClr val="FFFFFF"/>
              </a:solidFill>
              <a:latin typeface="Consolas" panose="020B0609020204030204" pitchFamily="49" charset="0"/>
            </a:endParaRPr>
          </a:p>
          <a:p>
            <a:pPr>
              <a:lnSpc>
                <a:spcPts val="2850"/>
              </a:lnSpc>
              <a:buNone/>
            </a:pPr>
            <a:r>
              <a:rPr lang="en-US" altLang="zh-CN" sz="1200" b="0" dirty="0">
                <a:solidFill>
                  <a:srgbClr val="FFFFFF"/>
                </a:solidFill>
                <a:effectLst/>
                <a:latin typeface="Consolas" panose="020B0609020204030204" pitchFamily="49" charset="0"/>
              </a:rPr>
              <a:t>    </a:t>
            </a:r>
            <a:r>
              <a:rPr lang="en-US" altLang="zh-CN" sz="1200" b="0" dirty="0">
                <a:solidFill>
                  <a:srgbClr val="9CDCFE"/>
                </a:solidFill>
                <a:effectLst/>
                <a:latin typeface="Consolas" panose="020B0609020204030204" pitchFamily="49" charset="0"/>
              </a:rPr>
              <a:t>diff</a:t>
            </a:r>
            <a:r>
              <a:rPr lang="en-US" altLang="zh-CN" sz="1200" b="0" dirty="0">
                <a:solidFill>
                  <a:srgbClr val="FFFFFF"/>
                </a:solidFill>
                <a:effectLst/>
                <a:latin typeface="Consolas" panose="020B0609020204030204" pitchFamily="49" charset="0"/>
              </a:rPr>
              <a:t> </a:t>
            </a:r>
            <a:r>
              <a:rPr lang="en-US" altLang="zh-CN" sz="1200" b="0" dirty="0">
                <a:solidFill>
                  <a:srgbClr val="D4D4D4"/>
                </a:solidFill>
                <a:effectLst/>
                <a:latin typeface="Consolas" panose="020B0609020204030204" pitchFamily="49" charset="0"/>
              </a:rPr>
              <a:t>=</a:t>
            </a:r>
            <a:r>
              <a:rPr lang="en-US" altLang="zh-CN" sz="1200" b="0" dirty="0">
                <a:solidFill>
                  <a:srgbClr val="FFFFFF"/>
                </a:solidFill>
                <a:effectLst/>
                <a:latin typeface="Consolas" panose="020B0609020204030204" pitchFamily="49" charset="0"/>
              </a:rPr>
              <a:t> </a:t>
            </a:r>
            <a:r>
              <a:rPr lang="en-US" altLang="zh-CN" sz="1200" b="0" dirty="0">
                <a:solidFill>
                  <a:srgbClr val="9CDCFE"/>
                </a:solidFill>
                <a:effectLst/>
                <a:latin typeface="Consolas" panose="020B0609020204030204" pitchFamily="49" charset="0"/>
              </a:rPr>
              <a:t>data</a:t>
            </a:r>
            <a:r>
              <a:rPr lang="en-US" altLang="zh-CN" sz="1200" b="0" dirty="0">
                <a:solidFill>
                  <a:srgbClr val="FFFFFF"/>
                </a:solidFill>
                <a:effectLst/>
                <a:latin typeface="Consolas" panose="020B0609020204030204" pitchFamily="49" charset="0"/>
              </a:rPr>
              <a:t>[</a:t>
            </a:r>
            <a:r>
              <a:rPr lang="en-US" altLang="zh-CN" sz="1200" b="0" dirty="0" err="1">
                <a:solidFill>
                  <a:srgbClr val="9CDCFE"/>
                </a:solidFill>
                <a:effectLst/>
                <a:latin typeface="Consolas" panose="020B0609020204030204" pitchFamily="49" charset="0"/>
              </a:rPr>
              <a:t>i</a:t>
            </a:r>
            <a:r>
              <a:rPr lang="en-US" altLang="zh-CN" sz="1200" b="0" dirty="0">
                <a:solidFill>
                  <a:srgbClr val="FFFFFF"/>
                </a:solidFill>
                <a:effectLst/>
                <a:latin typeface="Consolas" panose="020B0609020204030204" pitchFamily="49" charset="0"/>
              </a:rPr>
              <a:t>, </a:t>
            </a:r>
            <a:r>
              <a:rPr lang="en-US" altLang="zh-CN" sz="1200" b="0" dirty="0">
                <a:solidFill>
                  <a:srgbClr val="B5CEA8"/>
                </a:solidFill>
                <a:effectLst/>
                <a:latin typeface="Consolas" panose="020B0609020204030204" pitchFamily="49" charset="0"/>
              </a:rPr>
              <a:t>1</a:t>
            </a:r>
            <a:r>
              <a:rPr lang="en-US" altLang="zh-CN" sz="1200" b="0" dirty="0">
                <a:solidFill>
                  <a:srgbClr val="FFFFFF"/>
                </a:solidFill>
                <a:effectLst/>
                <a:latin typeface="Consolas" panose="020B0609020204030204" pitchFamily="49" charset="0"/>
              </a:rPr>
              <a:t>:, :</a:t>
            </a:r>
            <a:r>
              <a:rPr lang="en-US" altLang="zh-CN" sz="1200" b="0" dirty="0">
                <a:solidFill>
                  <a:srgbClr val="B5CEA8"/>
                </a:solidFill>
                <a:effectLst/>
                <a:latin typeface="Consolas" panose="020B0609020204030204" pitchFamily="49" charset="0"/>
              </a:rPr>
              <a:t>2</a:t>
            </a:r>
            <a:r>
              <a:rPr lang="en-US" altLang="zh-CN" sz="1200" b="0" dirty="0">
                <a:solidFill>
                  <a:srgbClr val="FFFFFF"/>
                </a:solidFill>
                <a:effectLst/>
                <a:latin typeface="Consolas" panose="020B0609020204030204" pitchFamily="49" charset="0"/>
              </a:rPr>
              <a:t>] </a:t>
            </a:r>
            <a:r>
              <a:rPr lang="en-US" altLang="zh-CN" sz="1200" b="0" dirty="0">
                <a:solidFill>
                  <a:srgbClr val="D4D4D4"/>
                </a:solidFill>
                <a:effectLst/>
                <a:latin typeface="Consolas" panose="020B0609020204030204" pitchFamily="49" charset="0"/>
              </a:rPr>
              <a:t>-</a:t>
            </a:r>
            <a:r>
              <a:rPr lang="en-US" altLang="zh-CN" sz="1200" b="0" dirty="0">
                <a:solidFill>
                  <a:srgbClr val="FFFFFF"/>
                </a:solidFill>
                <a:effectLst/>
                <a:latin typeface="Consolas" panose="020B0609020204030204" pitchFamily="49" charset="0"/>
              </a:rPr>
              <a:t> </a:t>
            </a:r>
            <a:r>
              <a:rPr lang="en-US" altLang="zh-CN" sz="1200" b="0" dirty="0">
                <a:solidFill>
                  <a:srgbClr val="9CDCFE"/>
                </a:solidFill>
                <a:effectLst/>
                <a:latin typeface="Consolas" panose="020B0609020204030204" pitchFamily="49" charset="0"/>
              </a:rPr>
              <a:t>data</a:t>
            </a:r>
            <a:r>
              <a:rPr lang="en-US" altLang="zh-CN" sz="1200" b="0" dirty="0">
                <a:solidFill>
                  <a:srgbClr val="FFFFFF"/>
                </a:solidFill>
                <a:effectLst/>
                <a:latin typeface="Consolas" panose="020B0609020204030204" pitchFamily="49" charset="0"/>
              </a:rPr>
              <a:t>[</a:t>
            </a:r>
            <a:r>
              <a:rPr lang="en-US" altLang="zh-CN" sz="1200" b="0" dirty="0" err="1">
                <a:solidFill>
                  <a:srgbClr val="9CDCFE"/>
                </a:solidFill>
                <a:effectLst/>
                <a:latin typeface="Consolas" panose="020B0609020204030204" pitchFamily="49" charset="0"/>
              </a:rPr>
              <a:t>i</a:t>
            </a:r>
            <a:r>
              <a:rPr lang="en-US" altLang="zh-CN" sz="1200" b="0" dirty="0">
                <a:solidFill>
                  <a:srgbClr val="FFFFFF"/>
                </a:solidFill>
                <a:effectLst/>
                <a:latin typeface="Consolas" panose="020B0609020204030204" pitchFamily="49" charset="0"/>
              </a:rPr>
              <a:t>, :</a:t>
            </a:r>
            <a:r>
              <a:rPr lang="en-US" altLang="zh-CN" sz="1200" b="0" dirty="0">
                <a:solidFill>
                  <a:srgbClr val="D4D4D4"/>
                </a:solidFill>
                <a:effectLst/>
                <a:latin typeface="Consolas" panose="020B0609020204030204" pitchFamily="49" charset="0"/>
              </a:rPr>
              <a:t>-</a:t>
            </a:r>
            <a:r>
              <a:rPr lang="en-US" altLang="zh-CN" sz="1200" b="0" dirty="0">
                <a:solidFill>
                  <a:srgbClr val="B5CEA8"/>
                </a:solidFill>
                <a:effectLst/>
                <a:latin typeface="Consolas" panose="020B0609020204030204" pitchFamily="49" charset="0"/>
              </a:rPr>
              <a:t>1</a:t>
            </a:r>
            <a:r>
              <a:rPr lang="en-US" altLang="zh-CN" sz="1200" b="0" dirty="0">
                <a:solidFill>
                  <a:srgbClr val="FFFFFF"/>
                </a:solidFill>
                <a:effectLst/>
                <a:latin typeface="Consolas" panose="020B0609020204030204" pitchFamily="49" charset="0"/>
              </a:rPr>
              <a:t>, :</a:t>
            </a:r>
            <a:r>
              <a:rPr lang="en-US" altLang="zh-CN" sz="1200" b="0" dirty="0">
                <a:solidFill>
                  <a:srgbClr val="B5CEA8"/>
                </a:solidFill>
                <a:effectLst/>
                <a:latin typeface="Consolas" panose="020B0609020204030204" pitchFamily="49" charset="0"/>
              </a:rPr>
              <a:t>2</a:t>
            </a:r>
            <a:r>
              <a:rPr lang="en-US" altLang="zh-CN" sz="1200" b="0" dirty="0">
                <a:solidFill>
                  <a:srgbClr val="FFFFFF"/>
                </a:solidFill>
                <a:effectLst/>
                <a:latin typeface="Consolas" panose="020B0609020204030204" pitchFamily="49" charset="0"/>
              </a:rPr>
              <a:t>]</a:t>
            </a:r>
          </a:p>
        </p:txBody>
      </p:sp>
      <p:sp>
        <p:nvSpPr>
          <p:cNvPr id="10" name="矩形 9">
            <a:extLst>
              <a:ext uri="{FF2B5EF4-FFF2-40B4-BE49-F238E27FC236}">
                <a16:creationId xmlns:a16="http://schemas.microsoft.com/office/drawing/2014/main" id="{8E0B3EA1-3BCB-ACDD-2E99-4B81EDE22BE6}"/>
              </a:ext>
            </a:extLst>
          </p:cNvPr>
          <p:cNvSpPr/>
          <p:nvPr/>
        </p:nvSpPr>
        <p:spPr>
          <a:xfrm>
            <a:off x="186862" y="2478136"/>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disp</a:t>
            </a:r>
            <a:endParaRPr lang="zh-CN" altLang="en-US" dirty="0"/>
          </a:p>
        </p:txBody>
      </p:sp>
      <p:sp>
        <p:nvSpPr>
          <p:cNvPr id="11" name="矩形 10">
            <a:extLst>
              <a:ext uri="{FF2B5EF4-FFF2-40B4-BE49-F238E27FC236}">
                <a16:creationId xmlns:a16="http://schemas.microsoft.com/office/drawing/2014/main" id="{1C5E0253-4A90-EBFB-D5DB-F38DDF1193EB}"/>
              </a:ext>
            </a:extLst>
          </p:cNvPr>
          <p:cNvSpPr/>
          <p:nvPr/>
        </p:nvSpPr>
        <p:spPr>
          <a:xfrm>
            <a:off x="186861" y="302732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origin</a:t>
            </a:r>
            <a:endParaRPr lang="zh-CN" altLang="en-US" dirty="0"/>
          </a:p>
        </p:txBody>
      </p:sp>
      <p:sp>
        <p:nvSpPr>
          <p:cNvPr id="12" name="文本框 11">
            <a:extLst>
              <a:ext uri="{FF2B5EF4-FFF2-40B4-BE49-F238E27FC236}">
                <a16:creationId xmlns:a16="http://schemas.microsoft.com/office/drawing/2014/main" id="{2457AF6B-98D4-DE71-02E7-B40646A1C86B}"/>
              </a:ext>
            </a:extLst>
          </p:cNvPr>
          <p:cNvSpPr txBox="1"/>
          <p:nvPr/>
        </p:nvSpPr>
        <p:spPr>
          <a:xfrm>
            <a:off x="1153248" y="3072664"/>
            <a:ext cx="2885352" cy="369332"/>
          </a:xfrm>
          <a:prstGeom prst="rect">
            <a:avLst/>
          </a:prstGeom>
          <a:noFill/>
        </p:spPr>
        <p:txBody>
          <a:bodyPr wrap="square">
            <a:spAutoFit/>
          </a:bodyPr>
          <a:lstStyle/>
          <a:p>
            <a:pPr algn="ctr"/>
            <a:r>
              <a:rPr lang="zh-CN" altLang="en-US" dirty="0"/>
              <a:t>第</a:t>
            </a:r>
            <a:r>
              <a:rPr lang="en-US" altLang="zh-CN" dirty="0"/>
              <a:t>1</a:t>
            </a:r>
            <a:r>
              <a:rPr lang="zh-CN" altLang="en-US" dirty="0"/>
              <a:t>个参与者第</a:t>
            </a:r>
            <a:r>
              <a:rPr lang="en-US" altLang="zh-CN" dirty="0"/>
              <a:t>50</a:t>
            </a:r>
            <a:r>
              <a:rPr lang="zh-CN" altLang="en-US" dirty="0"/>
              <a:t>帧的 </a:t>
            </a:r>
            <a:r>
              <a:rPr lang="en-US" altLang="zh-CN" dirty="0"/>
              <a:t>x, y</a:t>
            </a:r>
            <a:endParaRPr lang="zh-CN" altLang="en-US" dirty="0"/>
          </a:p>
        </p:txBody>
      </p:sp>
      <p:sp>
        <p:nvSpPr>
          <p:cNvPr id="13" name="文本框 12">
            <a:extLst>
              <a:ext uri="{FF2B5EF4-FFF2-40B4-BE49-F238E27FC236}">
                <a16:creationId xmlns:a16="http://schemas.microsoft.com/office/drawing/2014/main" id="{9487341D-D9C5-A2B9-3F13-7C4D4298468F}"/>
              </a:ext>
            </a:extLst>
          </p:cNvPr>
          <p:cNvSpPr txBox="1"/>
          <p:nvPr/>
        </p:nvSpPr>
        <p:spPr>
          <a:xfrm>
            <a:off x="1077048" y="2506607"/>
            <a:ext cx="3334932" cy="369332"/>
          </a:xfrm>
          <a:prstGeom prst="rect">
            <a:avLst/>
          </a:prstGeom>
          <a:noFill/>
        </p:spPr>
        <p:txBody>
          <a:bodyPr wrap="square">
            <a:spAutoFit/>
          </a:bodyPr>
          <a:lstStyle/>
          <a:p>
            <a:pPr algn="ctr"/>
            <a:r>
              <a:rPr lang="zh-CN" altLang="en-US" dirty="0"/>
              <a:t>每一个交通参与者的坐标差分</a:t>
            </a:r>
          </a:p>
        </p:txBody>
      </p:sp>
      <p:cxnSp>
        <p:nvCxnSpPr>
          <p:cNvPr id="17" name="直接连接符 16">
            <a:extLst>
              <a:ext uri="{FF2B5EF4-FFF2-40B4-BE49-F238E27FC236}">
                <a16:creationId xmlns:a16="http://schemas.microsoft.com/office/drawing/2014/main" id="{4D0D2699-2D2E-EEA4-D0AA-322D40D74D55}"/>
              </a:ext>
            </a:extLst>
          </p:cNvPr>
          <p:cNvCxnSpPr/>
          <p:nvPr/>
        </p:nvCxnSpPr>
        <p:spPr>
          <a:xfrm>
            <a:off x="0" y="368808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矩形 17">
            <a:extLst>
              <a:ext uri="{FF2B5EF4-FFF2-40B4-BE49-F238E27FC236}">
                <a16:creationId xmlns:a16="http://schemas.microsoft.com/office/drawing/2014/main" id="{B4F4D60A-47D1-4316-6B94-C58EE29D6190}"/>
              </a:ext>
            </a:extLst>
          </p:cNvPr>
          <p:cNvSpPr/>
          <p:nvPr/>
        </p:nvSpPr>
        <p:spPr>
          <a:xfrm>
            <a:off x="186862" y="432391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rotation</a:t>
            </a:r>
            <a:endParaRPr lang="zh-CN" altLang="en-US" dirty="0"/>
          </a:p>
        </p:txBody>
      </p:sp>
      <p:sp>
        <p:nvSpPr>
          <p:cNvPr id="19" name="矩形 18">
            <a:extLst>
              <a:ext uri="{FF2B5EF4-FFF2-40B4-BE49-F238E27FC236}">
                <a16:creationId xmlns:a16="http://schemas.microsoft.com/office/drawing/2014/main" id="{BE5AE02C-45C4-83CE-A9A4-DFC4DFCF29A7}"/>
              </a:ext>
            </a:extLst>
          </p:cNvPr>
          <p:cNvSpPr/>
          <p:nvPr/>
        </p:nvSpPr>
        <p:spPr>
          <a:xfrm>
            <a:off x="186861" y="487311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centers</a:t>
            </a:r>
            <a:endParaRPr lang="zh-CN" altLang="en-US" dirty="0"/>
          </a:p>
        </p:txBody>
      </p:sp>
      <p:sp>
        <p:nvSpPr>
          <p:cNvPr id="21" name="矩形 20">
            <a:extLst>
              <a:ext uri="{FF2B5EF4-FFF2-40B4-BE49-F238E27FC236}">
                <a16:creationId xmlns:a16="http://schemas.microsoft.com/office/drawing/2014/main" id="{09C572A4-D180-AFA0-A5F1-0224402599B8}"/>
              </a:ext>
            </a:extLst>
          </p:cNvPr>
          <p:cNvSpPr/>
          <p:nvPr/>
        </p:nvSpPr>
        <p:spPr>
          <a:xfrm>
            <a:off x="186862" y="540844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disp</a:t>
            </a:r>
            <a:endParaRPr lang="zh-CN" altLang="en-US" dirty="0"/>
          </a:p>
        </p:txBody>
      </p:sp>
      <p:sp>
        <p:nvSpPr>
          <p:cNvPr id="22" name="矩形 21">
            <a:extLst>
              <a:ext uri="{FF2B5EF4-FFF2-40B4-BE49-F238E27FC236}">
                <a16:creationId xmlns:a16="http://schemas.microsoft.com/office/drawing/2014/main" id="{FA746841-0C72-46E8-90CF-E7313E61FC2C}"/>
              </a:ext>
            </a:extLst>
          </p:cNvPr>
          <p:cNvSpPr/>
          <p:nvPr/>
        </p:nvSpPr>
        <p:spPr>
          <a:xfrm>
            <a:off x="186861" y="5957635"/>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origin</a:t>
            </a:r>
            <a:endParaRPr lang="zh-CN" altLang="en-US" dirty="0"/>
          </a:p>
        </p:txBody>
      </p:sp>
      <p:cxnSp>
        <p:nvCxnSpPr>
          <p:cNvPr id="26" name="直接箭头连接符 25">
            <a:extLst>
              <a:ext uri="{FF2B5EF4-FFF2-40B4-BE49-F238E27FC236}">
                <a16:creationId xmlns:a16="http://schemas.microsoft.com/office/drawing/2014/main" id="{8FCA9949-2682-C64D-C49F-6070028B8392}"/>
              </a:ext>
            </a:extLst>
          </p:cNvPr>
          <p:cNvCxnSpPr/>
          <p:nvPr/>
        </p:nvCxnSpPr>
        <p:spPr>
          <a:xfrm>
            <a:off x="1341120" y="5428159"/>
            <a:ext cx="102870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7" name="矩形 26">
            <a:extLst>
              <a:ext uri="{FF2B5EF4-FFF2-40B4-BE49-F238E27FC236}">
                <a16:creationId xmlns:a16="http://schemas.microsoft.com/office/drawing/2014/main" id="{F43D654F-7856-B9F2-07DC-26BABA3EC03B}"/>
              </a:ext>
            </a:extLst>
          </p:cNvPr>
          <p:cNvSpPr/>
          <p:nvPr/>
        </p:nvSpPr>
        <p:spPr>
          <a:xfrm>
            <a:off x="2466384" y="4873112"/>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Multi-Head Attention</a:t>
            </a:r>
            <a:endParaRPr lang="zh-CN" altLang="en-US" dirty="0"/>
          </a:p>
        </p:txBody>
      </p:sp>
      <p:sp>
        <p:nvSpPr>
          <p:cNvPr id="28" name="矩形 27">
            <a:extLst>
              <a:ext uri="{FF2B5EF4-FFF2-40B4-BE49-F238E27FC236}">
                <a16:creationId xmlns:a16="http://schemas.microsoft.com/office/drawing/2014/main" id="{8554055E-A15D-9821-C1B1-777C5722450B}"/>
              </a:ext>
            </a:extLst>
          </p:cNvPr>
          <p:cNvSpPr/>
          <p:nvPr/>
        </p:nvSpPr>
        <p:spPr>
          <a:xfrm>
            <a:off x="5041944" y="484351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a:t>
            </a:r>
            <a:endParaRPr lang="zh-CN" altLang="en-US" dirty="0"/>
          </a:p>
        </p:txBody>
      </p:sp>
      <p:cxnSp>
        <p:nvCxnSpPr>
          <p:cNvPr id="31" name="直接箭头连接符 30">
            <a:extLst>
              <a:ext uri="{FF2B5EF4-FFF2-40B4-BE49-F238E27FC236}">
                <a16:creationId xmlns:a16="http://schemas.microsoft.com/office/drawing/2014/main" id="{0AEF7682-CD6C-9219-E8C3-40BA6B905733}"/>
              </a:ext>
            </a:extLst>
          </p:cNvPr>
          <p:cNvCxnSpPr/>
          <p:nvPr/>
        </p:nvCxnSpPr>
        <p:spPr>
          <a:xfrm>
            <a:off x="3959058" y="5438039"/>
            <a:ext cx="102870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2" name="矩形 31">
            <a:extLst>
              <a:ext uri="{FF2B5EF4-FFF2-40B4-BE49-F238E27FC236}">
                <a16:creationId xmlns:a16="http://schemas.microsoft.com/office/drawing/2014/main" id="{2A884B19-148B-5E24-0937-466C52884262}"/>
              </a:ext>
            </a:extLst>
          </p:cNvPr>
          <p:cNvSpPr/>
          <p:nvPr/>
        </p:nvSpPr>
        <p:spPr>
          <a:xfrm>
            <a:off x="7582836" y="484351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Residual Decoder</a:t>
            </a:r>
            <a:endParaRPr lang="zh-CN" altLang="en-US" dirty="0"/>
          </a:p>
        </p:txBody>
      </p:sp>
      <p:cxnSp>
        <p:nvCxnSpPr>
          <p:cNvPr id="33" name="直接箭头连接符 32">
            <a:extLst>
              <a:ext uri="{FF2B5EF4-FFF2-40B4-BE49-F238E27FC236}">
                <a16:creationId xmlns:a16="http://schemas.microsoft.com/office/drawing/2014/main" id="{04A83E25-A11D-E785-5BBD-2996780472B5}"/>
              </a:ext>
            </a:extLst>
          </p:cNvPr>
          <p:cNvCxnSpPr/>
          <p:nvPr/>
        </p:nvCxnSpPr>
        <p:spPr>
          <a:xfrm>
            <a:off x="6519378" y="5438039"/>
            <a:ext cx="102870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7DBA5742-B492-9403-4AF6-7077E2474244}"/>
              </a:ext>
            </a:extLst>
          </p:cNvPr>
          <p:cNvCxnSpPr/>
          <p:nvPr/>
        </p:nvCxnSpPr>
        <p:spPr>
          <a:xfrm>
            <a:off x="9087318" y="5438039"/>
            <a:ext cx="102870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980F3601-3221-630C-EFC3-F739CC979B8A}"/>
              </a:ext>
            </a:extLst>
          </p:cNvPr>
          <p:cNvSpPr/>
          <p:nvPr/>
        </p:nvSpPr>
        <p:spPr>
          <a:xfrm>
            <a:off x="10177824" y="5230705"/>
            <a:ext cx="1146134"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预测轨迹</a:t>
            </a:r>
          </a:p>
        </p:txBody>
      </p:sp>
      <p:sp>
        <p:nvSpPr>
          <p:cNvPr id="37" name="文本框 36">
            <a:extLst>
              <a:ext uri="{FF2B5EF4-FFF2-40B4-BE49-F238E27FC236}">
                <a16:creationId xmlns:a16="http://schemas.microsoft.com/office/drawing/2014/main" id="{D9758EE3-9D33-7E17-2C09-4BB9A9AAB769}"/>
              </a:ext>
            </a:extLst>
          </p:cNvPr>
          <p:cNvSpPr txBox="1"/>
          <p:nvPr/>
        </p:nvSpPr>
        <p:spPr>
          <a:xfrm>
            <a:off x="1153248" y="6228258"/>
            <a:ext cx="11162030" cy="646331"/>
          </a:xfrm>
          <a:prstGeom prst="rect">
            <a:avLst/>
          </a:prstGeom>
          <a:noFill/>
        </p:spPr>
        <p:txBody>
          <a:bodyPr wrap="none" rtlCol="0">
            <a:spAutoFit/>
          </a:bodyPr>
          <a:lstStyle/>
          <a:p>
            <a:r>
              <a:rPr lang="zh-CN" altLang="en-US" dirty="0"/>
              <a:t>注：这里仅仅是主函数的 </a:t>
            </a:r>
            <a:r>
              <a:rPr lang="en-US" altLang="zh-CN" dirty="0"/>
              <a:t>forward </a:t>
            </a:r>
            <a:r>
              <a:rPr lang="zh-CN" altLang="en-US" dirty="0"/>
              <a:t>环节，是</a:t>
            </a:r>
            <a:r>
              <a:rPr lang="zh-CN" altLang="en-US" b="1" dirty="0"/>
              <a:t>数据被输入</a:t>
            </a:r>
            <a:r>
              <a:rPr lang="zh-CN" altLang="en-US" dirty="0"/>
              <a:t>的入口。整个神经网络还应包括</a:t>
            </a:r>
            <a:r>
              <a:rPr lang="en-US" altLang="zh-CN" dirty="0"/>
              <a:t>Loss</a:t>
            </a:r>
            <a:r>
              <a:rPr lang="zh-CN" altLang="en-US" dirty="0"/>
              <a:t>设计，梯度计算，</a:t>
            </a:r>
            <a:endParaRPr lang="en-US" altLang="zh-CN" dirty="0"/>
          </a:p>
          <a:p>
            <a:r>
              <a:rPr lang="zh-CN" altLang="en-US" dirty="0"/>
              <a:t>优化器更新参数等等众多组成部分，不一一细表。</a:t>
            </a:r>
          </a:p>
        </p:txBody>
      </p:sp>
      <p:sp>
        <p:nvSpPr>
          <p:cNvPr id="38" name="文本框 37">
            <a:extLst>
              <a:ext uri="{FF2B5EF4-FFF2-40B4-BE49-F238E27FC236}">
                <a16:creationId xmlns:a16="http://schemas.microsoft.com/office/drawing/2014/main" id="{F03A9E73-4199-102D-FD83-F5AEECEA178A}"/>
              </a:ext>
            </a:extLst>
          </p:cNvPr>
          <p:cNvSpPr txBox="1"/>
          <p:nvPr/>
        </p:nvSpPr>
        <p:spPr>
          <a:xfrm>
            <a:off x="186861" y="3819276"/>
            <a:ext cx="6417141" cy="369332"/>
          </a:xfrm>
          <a:prstGeom prst="rect">
            <a:avLst/>
          </a:prstGeom>
          <a:noFill/>
        </p:spPr>
        <p:txBody>
          <a:bodyPr wrap="none" rtlCol="0">
            <a:spAutoFit/>
          </a:bodyPr>
          <a:lstStyle/>
          <a:p>
            <a:r>
              <a:rPr lang="zh-CN" altLang="en-US" b="1" dirty="0"/>
              <a:t>预处理完成后，我们终于能把需要的参数开始放入算法之中。</a:t>
            </a:r>
          </a:p>
        </p:txBody>
      </p:sp>
    </p:spTree>
    <p:extLst>
      <p:ext uri="{BB962C8B-B14F-4D97-AF65-F5344CB8AC3E}">
        <p14:creationId xmlns:p14="http://schemas.microsoft.com/office/powerpoint/2010/main" val="2312461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E10B9-91F8-6F68-4388-134FC3E1FA33}"/>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8977799A-CA9D-A5FB-8948-5C909B3933BD}"/>
              </a:ext>
            </a:extLst>
          </p:cNvPr>
          <p:cNvSpPr txBox="1"/>
          <p:nvPr/>
        </p:nvSpPr>
        <p:spPr>
          <a:xfrm>
            <a:off x="0" y="-37522"/>
            <a:ext cx="10540001"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 </a:t>
            </a:r>
            <a:r>
              <a:rPr lang="en-US" altLang="zh-CN" sz="2800" b="1" dirty="0"/>
              <a:t>–</a:t>
            </a:r>
            <a:r>
              <a:rPr lang="zh-CN" altLang="en-US" sz="2800" b="1" dirty="0"/>
              <a:t> 模型训练结果</a:t>
            </a:r>
          </a:p>
        </p:txBody>
      </p:sp>
      <p:pic>
        <p:nvPicPr>
          <p:cNvPr id="42" name="图片 41">
            <a:extLst>
              <a:ext uri="{FF2B5EF4-FFF2-40B4-BE49-F238E27FC236}">
                <a16:creationId xmlns:a16="http://schemas.microsoft.com/office/drawing/2014/main" id="{72A73E4F-6887-E94D-4DEA-FEA93E207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333" y="637838"/>
            <a:ext cx="5993876" cy="3111494"/>
          </a:xfrm>
          <a:prstGeom prst="rect">
            <a:avLst/>
          </a:prstGeom>
        </p:spPr>
      </p:pic>
      <p:pic>
        <p:nvPicPr>
          <p:cNvPr id="44" name="图片 43">
            <a:extLst>
              <a:ext uri="{FF2B5EF4-FFF2-40B4-BE49-F238E27FC236}">
                <a16:creationId xmlns:a16="http://schemas.microsoft.com/office/drawing/2014/main" id="{C32B4F9D-DFA8-7145-1AFF-CEFF5E23D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00" y="3831310"/>
            <a:ext cx="6425153" cy="2860892"/>
          </a:xfrm>
          <a:prstGeom prst="rect">
            <a:avLst/>
          </a:prstGeom>
        </p:spPr>
      </p:pic>
      <p:sp>
        <p:nvSpPr>
          <p:cNvPr id="45" name="文本框 44">
            <a:extLst>
              <a:ext uri="{FF2B5EF4-FFF2-40B4-BE49-F238E27FC236}">
                <a16:creationId xmlns:a16="http://schemas.microsoft.com/office/drawing/2014/main" id="{047FF182-2F22-B683-0D23-192293016F6E}"/>
              </a:ext>
            </a:extLst>
          </p:cNvPr>
          <p:cNvSpPr txBox="1"/>
          <p:nvPr/>
        </p:nvSpPr>
        <p:spPr>
          <a:xfrm>
            <a:off x="136708" y="864476"/>
            <a:ext cx="4390946" cy="2585323"/>
          </a:xfrm>
          <a:prstGeom prst="rect">
            <a:avLst/>
          </a:prstGeom>
          <a:noFill/>
        </p:spPr>
        <p:txBody>
          <a:bodyPr wrap="none" rtlCol="0">
            <a:spAutoFit/>
          </a:bodyPr>
          <a:lstStyle/>
          <a:p>
            <a:r>
              <a:rPr lang="zh-CN" altLang="en-US" dirty="0"/>
              <a:t>训练结果：</a:t>
            </a:r>
            <a:endParaRPr lang="en-US" altLang="zh-CN" dirty="0"/>
          </a:p>
          <a:p>
            <a:r>
              <a:rPr lang="zh-CN" altLang="en-US" dirty="0"/>
              <a:t>大概在 </a:t>
            </a:r>
            <a:r>
              <a:rPr lang="en-US" altLang="zh-CN" b="1" dirty="0"/>
              <a:t>epoch = 30 </a:t>
            </a:r>
            <a:r>
              <a:rPr lang="zh-CN" altLang="en-US" dirty="0"/>
              <a:t>时基本收敛</a:t>
            </a:r>
            <a:endParaRPr lang="en-US" altLang="zh-CN" dirty="0"/>
          </a:p>
          <a:p>
            <a:r>
              <a:rPr lang="zh-CN" altLang="en-US" dirty="0"/>
              <a:t>关键指标（多轨迹时）</a:t>
            </a:r>
            <a:r>
              <a:rPr lang="en-US" altLang="zh-CN" dirty="0"/>
              <a:t>:</a:t>
            </a:r>
          </a:p>
          <a:p>
            <a:r>
              <a:rPr lang="en-US" altLang="zh-CN" b="1" dirty="0" err="1"/>
              <a:t>Ade_val</a:t>
            </a:r>
            <a:r>
              <a:rPr lang="en-US" altLang="zh-CN" b="1" dirty="0"/>
              <a:t> = 1.29</a:t>
            </a:r>
          </a:p>
          <a:p>
            <a:r>
              <a:rPr lang="en-US" altLang="zh-CN" b="1" dirty="0" err="1"/>
              <a:t>Fde_val</a:t>
            </a:r>
            <a:r>
              <a:rPr lang="en-US" altLang="zh-CN" b="1" dirty="0"/>
              <a:t> = 2.75 </a:t>
            </a:r>
          </a:p>
          <a:p>
            <a:r>
              <a:rPr lang="zh-CN" altLang="en-US" dirty="0"/>
              <a:t>目前世界竞赛的 </a:t>
            </a:r>
            <a:r>
              <a:rPr lang="en-US" altLang="zh-CN" dirty="0"/>
              <a:t>TOP1</a:t>
            </a:r>
            <a:r>
              <a:rPr lang="en-US" altLang="zh-CN" baseline="30000" dirty="0"/>
              <a:t>* </a:t>
            </a:r>
            <a:r>
              <a:rPr lang="zh-CN" altLang="en-US" dirty="0"/>
              <a:t>是</a:t>
            </a:r>
            <a:endParaRPr lang="en-US" altLang="zh-CN" dirty="0"/>
          </a:p>
          <a:p>
            <a:r>
              <a:rPr lang="en-US" altLang="zh-CN" b="1" dirty="0"/>
              <a:t>Ade = 0.57</a:t>
            </a:r>
          </a:p>
          <a:p>
            <a:r>
              <a:rPr lang="en-US" altLang="zh-CN" b="1" dirty="0" err="1"/>
              <a:t>Fde</a:t>
            </a:r>
            <a:r>
              <a:rPr lang="en-US" altLang="zh-CN" b="1" dirty="0"/>
              <a:t> = 1.08</a:t>
            </a:r>
          </a:p>
          <a:p>
            <a:r>
              <a:rPr lang="zh-CN" altLang="en-US" dirty="0"/>
              <a:t>训练过程经细节调整后大概 </a:t>
            </a:r>
            <a:r>
              <a:rPr lang="en-US" altLang="zh-CN" dirty="0"/>
              <a:t>30</a:t>
            </a:r>
            <a:r>
              <a:rPr lang="zh-CN" altLang="en-US" dirty="0"/>
              <a:t> </a:t>
            </a:r>
            <a:r>
              <a:rPr lang="en-US" altLang="zh-CN" dirty="0"/>
              <a:t>min</a:t>
            </a:r>
            <a:r>
              <a:rPr lang="zh-CN" altLang="en-US" dirty="0"/>
              <a:t> </a:t>
            </a:r>
            <a:r>
              <a:rPr lang="en-US" altLang="zh-CN" dirty="0"/>
              <a:t>/</a:t>
            </a:r>
            <a:r>
              <a:rPr lang="zh-CN" altLang="en-US" dirty="0"/>
              <a:t> </a:t>
            </a:r>
            <a:r>
              <a:rPr lang="en-US" altLang="zh-CN" dirty="0"/>
              <a:t>epoch</a:t>
            </a:r>
          </a:p>
        </p:txBody>
      </p:sp>
      <p:sp>
        <p:nvSpPr>
          <p:cNvPr id="46" name="文本框 45">
            <a:extLst>
              <a:ext uri="{FF2B5EF4-FFF2-40B4-BE49-F238E27FC236}">
                <a16:creationId xmlns:a16="http://schemas.microsoft.com/office/drawing/2014/main" id="{B14CB294-7A77-CEE8-5459-36FAB58918A7}"/>
              </a:ext>
            </a:extLst>
          </p:cNvPr>
          <p:cNvSpPr txBox="1"/>
          <p:nvPr/>
        </p:nvSpPr>
        <p:spPr>
          <a:xfrm>
            <a:off x="136708" y="478550"/>
            <a:ext cx="5493812" cy="369332"/>
          </a:xfrm>
          <a:prstGeom prst="rect">
            <a:avLst/>
          </a:prstGeom>
          <a:noFill/>
        </p:spPr>
        <p:txBody>
          <a:bodyPr wrap="none" rtlCol="0">
            <a:spAutoFit/>
          </a:bodyPr>
          <a:lstStyle/>
          <a:p>
            <a:r>
              <a:rPr lang="zh-CN" altLang="en-US" dirty="0"/>
              <a:t>神经网络</a:t>
            </a:r>
            <a:r>
              <a:rPr lang="zh-CN" altLang="en-US" b="1" dirty="0"/>
              <a:t>未经设计</a:t>
            </a:r>
            <a:r>
              <a:rPr lang="zh-CN" altLang="en-US" dirty="0"/>
              <a:t>，直接</a:t>
            </a:r>
            <a:r>
              <a:rPr lang="zh-CN" altLang="en-US" b="1" dirty="0"/>
              <a:t>默认参数训练</a:t>
            </a:r>
            <a:r>
              <a:rPr lang="zh-CN" altLang="en-US" dirty="0"/>
              <a:t>得到的结果是</a:t>
            </a:r>
            <a:endParaRPr lang="en-US" altLang="zh-CN" dirty="0"/>
          </a:p>
        </p:txBody>
      </p:sp>
      <p:sp>
        <p:nvSpPr>
          <p:cNvPr id="47" name="矩形 46">
            <a:extLst>
              <a:ext uri="{FF2B5EF4-FFF2-40B4-BE49-F238E27FC236}">
                <a16:creationId xmlns:a16="http://schemas.microsoft.com/office/drawing/2014/main" id="{302F2D32-23D6-2C67-2717-5E1E8A094F15}"/>
              </a:ext>
            </a:extLst>
          </p:cNvPr>
          <p:cNvSpPr/>
          <p:nvPr/>
        </p:nvSpPr>
        <p:spPr>
          <a:xfrm>
            <a:off x="9646919" y="637838"/>
            <a:ext cx="678181" cy="61363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116BBC92-2C17-EF24-8248-E41E62E7286A}"/>
              </a:ext>
            </a:extLst>
          </p:cNvPr>
          <p:cNvSpPr txBox="1"/>
          <p:nvPr/>
        </p:nvSpPr>
        <p:spPr>
          <a:xfrm>
            <a:off x="136708" y="4421770"/>
            <a:ext cx="4206692" cy="646331"/>
          </a:xfrm>
          <a:prstGeom prst="rect">
            <a:avLst/>
          </a:prstGeom>
          <a:noFill/>
        </p:spPr>
        <p:txBody>
          <a:bodyPr wrap="square" rtlCol="0">
            <a:spAutoFit/>
          </a:bodyPr>
          <a:lstStyle/>
          <a:p>
            <a:r>
              <a:rPr lang="en-US" altLang="zh-CN" dirty="0"/>
              <a:t>*https://eval.ai/web/challenges/challenge-page/1719/leaderboard/4098</a:t>
            </a:r>
          </a:p>
        </p:txBody>
      </p:sp>
      <p:sp>
        <p:nvSpPr>
          <p:cNvPr id="50" name="文本框 49">
            <a:extLst>
              <a:ext uri="{FF2B5EF4-FFF2-40B4-BE49-F238E27FC236}">
                <a16:creationId xmlns:a16="http://schemas.microsoft.com/office/drawing/2014/main" id="{745C63AF-B38B-2300-124D-F7CBFC8E076E}"/>
              </a:ext>
            </a:extLst>
          </p:cNvPr>
          <p:cNvSpPr txBox="1"/>
          <p:nvPr/>
        </p:nvSpPr>
        <p:spPr>
          <a:xfrm>
            <a:off x="136708" y="3612619"/>
            <a:ext cx="2309312" cy="646331"/>
          </a:xfrm>
          <a:prstGeom prst="rect">
            <a:avLst/>
          </a:prstGeom>
          <a:noFill/>
        </p:spPr>
        <p:txBody>
          <a:bodyPr wrap="square">
            <a:spAutoFit/>
          </a:bodyPr>
          <a:lstStyle/>
          <a:p>
            <a:r>
              <a:rPr lang="en-US" altLang="zh-CN" b="0" i="0" dirty="0">
                <a:solidFill>
                  <a:srgbClr val="262626"/>
                </a:solidFill>
                <a:effectLst/>
                <a:latin typeface="-apple-system"/>
              </a:rPr>
              <a:t>Ade – </a:t>
            </a:r>
            <a:r>
              <a:rPr lang="zh-CN" altLang="en-US" dirty="0">
                <a:solidFill>
                  <a:srgbClr val="262626"/>
                </a:solidFill>
                <a:latin typeface="-apple-system"/>
              </a:rPr>
              <a:t>平均位移误差</a:t>
            </a:r>
            <a:endParaRPr lang="en-US" altLang="zh-CN" dirty="0">
              <a:solidFill>
                <a:srgbClr val="262626"/>
              </a:solidFill>
              <a:latin typeface="-apple-system"/>
            </a:endParaRPr>
          </a:p>
          <a:p>
            <a:r>
              <a:rPr lang="en-US" altLang="zh-CN" dirty="0" err="1">
                <a:solidFill>
                  <a:srgbClr val="262626"/>
                </a:solidFill>
                <a:latin typeface="-apple-system"/>
              </a:rPr>
              <a:t>Fde</a:t>
            </a:r>
            <a:r>
              <a:rPr lang="en-US" altLang="zh-CN" dirty="0">
                <a:solidFill>
                  <a:srgbClr val="262626"/>
                </a:solidFill>
                <a:latin typeface="-apple-system"/>
              </a:rPr>
              <a:t> – </a:t>
            </a:r>
            <a:r>
              <a:rPr lang="zh-CN" altLang="en-US" dirty="0">
                <a:solidFill>
                  <a:srgbClr val="262626"/>
                </a:solidFill>
                <a:latin typeface="-apple-system"/>
              </a:rPr>
              <a:t>最终位移误差</a:t>
            </a:r>
            <a:endParaRPr lang="en-US" altLang="zh-CN" dirty="0">
              <a:solidFill>
                <a:srgbClr val="262626"/>
              </a:solidFill>
              <a:latin typeface="-apple-system"/>
            </a:endParaRPr>
          </a:p>
        </p:txBody>
      </p:sp>
      <p:sp>
        <p:nvSpPr>
          <p:cNvPr id="51" name="矩形 50">
            <a:extLst>
              <a:ext uri="{FF2B5EF4-FFF2-40B4-BE49-F238E27FC236}">
                <a16:creationId xmlns:a16="http://schemas.microsoft.com/office/drawing/2014/main" id="{63214F7C-CC70-F414-73BB-7B6BCA620AFE}"/>
              </a:ext>
            </a:extLst>
          </p:cNvPr>
          <p:cNvSpPr/>
          <p:nvPr/>
        </p:nvSpPr>
        <p:spPr>
          <a:xfrm>
            <a:off x="8718240" y="637838"/>
            <a:ext cx="707701" cy="61363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74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8F46B3-3D8B-6FA2-D387-D8F94B05E52C}"/>
              </a:ext>
            </a:extLst>
          </p:cNvPr>
          <p:cNvSpPr txBox="1"/>
          <p:nvPr/>
        </p:nvSpPr>
        <p:spPr>
          <a:xfrm>
            <a:off x="0" y="0"/>
            <a:ext cx="9821856" cy="523220"/>
          </a:xfrm>
          <a:prstGeom prst="rect">
            <a:avLst/>
          </a:prstGeom>
          <a:noFill/>
        </p:spPr>
        <p:txBody>
          <a:bodyPr wrap="none" rtlCol="0">
            <a:spAutoFit/>
          </a:bodyPr>
          <a:lstStyle/>
          <a:p>
            <a:r>
              <a:rPr lang="zh-CN" altLang="en-US" sz="2800" b="1" dirty="0"/>
              <a:t>五、</a:t>
            </a:r>
            <a:r>
              <a:rPr lang="en-US" altLang="zh-CN" sz="2800" b="1" dirty="0"/>
              <a:t> Motion Forecasting </a:t>
            </a:r>
            <a:r>
              <a:rPr lang="zh-CN" altLang="en-US" sz="2800" b="1" dirty="0"/>
              <a:t>领域数据是如何被使用的 </a:t>
            </a:r>
            <a:r>
              <a:rPr lang="en-US" altLang="zh-CN" sz="2800" b="1" dirty="0"/>
              <a:t>– </a:t>
            </a:r>
            <a:r>
              <a:rPr lang="zh-CN" altLang="en-US" sz="2800" b="1" dirty="0"/>
              <a:t>过程总结</a:t>
            </a:r>
          </a:p>
        </p:txBody>
      </p:sp>
      <p:sp>
        <p:nvSpPr>
          <p:cNvPr id="4" name="矩形 3">
            <a:extLst>
              <a:ext uri="{FF2B5EF4-FFF2-40B4-BE49-F238E27FC236}">
                <a16:creationId xmlns:a16="http://schemas.microsoft.com/office/drawing/2014/main" id="{85E570D0-F9E7-C1A8-0B74-C6C09105DC14}"/>
              </a:ext>
            </a:extLst>
          </p:cNvPr>
          <p:cNvSpPr/>
          <p:nvPr/>
        </p:nvSpPr>
        <p:spPr>
          <a:xfrm>
            <a:off x="2937682" y="67393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rotation</a:t>
            </a:r>
            <a:endParaRPr lang="zh-CN" altLang="en-US" dirty="0"/>
          </a:p>
        </p:txBody>
      </p:sp>
      <p:sp>
        <p:nvSpPr>
          <p:cNvPr id="5" name="矩形 4">
            <a:extLst>
              <a:ext uri="{FF2B5EF4-FFF2-40B4-BE49-F238E27FC236}">
                <a16:creationId xmlns:a16="http://schemas.microsoft.com/office/drawing/2014/main" id="{2464E2B2-DC36-14BC-BD4E-BE08DD002F9C}"/>
              </a:ext>
            </a:extLst>
          </p:cNvPr>
          <p:cNvSpPr/>
          <p:nvPr/>
        </p:nvSpPr>
        <p:spPr>
          <a:xfrm>
            <a:off x="2937681" y="122313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centers</a:t>
            </a:r>
            <a:endParaRPr lang="zh-CN" altLang="en-US" dirty="0"/>
          </a:p>
        </p:txBody>
      </p:sp>
      <p:sp>
        <p:nvSpPr>
          <p:cNvPr id="7" name="矩形 6">
            <a:extLst>
              <a:ext uri="{FF2B5EF4-FFF2-40B4-BE49-F238E27FC236}">
                <a16:creationId xmlns:a16="http://schemas.microsoft.com/office/drawing/2014/main" id="{3A088444-A48D-581D-A0C9-DACABE19C9A4}"/>
              </a:ext>
            </a:extLst>
          </p:cNvPr>
          <p:cNvSpPr/>
          <p:nvPr/>
        </p:nvSpPr>
        <p:spPr>
          <a:xfrm>
            <a:off x="2937682" y="175846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disp</a:t>
            </a:r>
            <a:endParaRPr lang="zh-CN" altLang="en-US" dirty="0"/>
          </a:p>
        </p:txBody>
      </p:sp>
      <p:sp>
        <p:nvSpPr>
          <p:cNvPr id="8" name="矩形 7">
            <a:extLst>
              <a:ext uri="{FF2B5EF4-FFF2-40B4-BE49-F238E27FC236}">
                <a16:creationId xmlns:a16="http://schemas.microsoft.com/office/drawing/2014/main" id="{133642C9-6F43-B1AC-317F-51B66346080A}"/>
              </a:ext>
            </a:extLst>
          </p:cNvPr>
          <p:cNvSpPr/>
          <p:nvPr/>
        </p:nvSpPr>
        <p:spPr>
          <a:xfrm>
            <a:off x="2937681" y="2307655"/>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origin</a:t>
            </a:r>
            <a:endParaRPr lang="zh-CN" altLang="en-US" dirty="0"/>
          </a:p>
        </p:txBody>
      </p:sp>
      <p:cxnSp>
        <p:nvCxnSpPr>
          <p:cNvPr id="9" name="直接箭头连接符 8">
            <a:extLst>
              <a:ext uri="{FF2B5EF4-FFF2-40B4-BE49-F238E27FC236}">
                <a16:creationId xmlns:a16="http://schemas.microsoft.com/office/drawing/2014/main" id="{FDB0BF65-CC24-BB8A-CA2E-840D5E57F199}"/>
              </a:ext>
            </a:extLst>
          </p:cNvPr>
          <p:cNvCxnSpPr>
            <a:cxnSpLocks/>
          </p:cNvCxnSpPr>
          <p:nvPr/>
        </p:nvCxnSpPr>
        <p:spPr>
          <a:xfrm>
            <a:off x="3985260" y="1778179"/>
            <a:ext cx="60198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 name="矩形 9">
            <a:extLst>
              <a:ext uri="{FF2B5EF4-FFF2-40B4-BE49-F238E27FC236}">
                <a16:creationId xmlns:a16="http://schemas.microsoft.com/office/drawing/2014/main" id="{07A30935-406A-8348-137D-5B98AA8BED95}"/>
              </a:ext>
            </a:extLst>
          </p:cNvPr>
          <p:cNvSpPr/>
          <p:nvPr/>
        </p:nvSpPr>
        <p:spPr>
          <a:xfrm>
            <a:off x="4683804" y="1223132"/>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Multi-Head Attention</a:t>
            </a:r>
            <a:endParaRPr lang="zh-CN" altLang="en-US" dirty="0"/>
          </a:p>
        </p:txBody>
      </p:sp>
      <p:sp>
        <p:nvSpPr>
          <p:cNvPr id="11" name="矩形 10">
            <a:extLst>
              <a:ext uri="{FF2B5EF4-FFF2-40B4-BE49-F238E27FC236}">
                <a16:creationId xmlns:a16="http://schemas.microsoft.com/office/drawing/2014/main" id="{814FF9A7-653F-9832-412B-820C4560E34A}"/>
              </a:ext>
            </a:extLst>
          </p:cNvPr>
          <p:cNvSpPr/>
          <p:nvPr/>
        </p:nvSpPr>
        <p:spPr>
          <a:xfrm>
            <a:off x="6771684" y="119353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a:t>
            </a:r>
            <a:endParaRPr lang="zh-CN" altLang="en-US" dirty="0"/>
          </a:p>
        </p:txBody>
      </p:sp>
      <p:cxnSp>
        <p:nvCxnSpPr>
          <p:cNvPr id="12" name="直接箭头连接符 11">
            <a:extLst>
              <a:ext uri="{FF2B5EF4-FFF2-40B4-BE49-F238E27FC236}">
                <a16:creationId xmlns:a16="http://schemas.microsoft.com/office/drawing/2014/main" id="{A1A4A375-B654-02A2-F6F3-1BB5D9EF27D5}"/>
              </a:ext>
            </a:extLst>
          </p:cNvPr>
          <p:cNvCxnSpPr>
            <a:cxnSpLocks/>
          </p:cNvCxnSpPr>
          <p:nvPr/>
        </p:nvCxnSpPr>
        <p:spPr>
          <a:xfrm>
            <a:off x="6210300" y="1788059"/>
            <a:ext cx="50719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3" name="矩形 12">
            <a:extLst>
              <a:ext uri="{FF2B5EF4-FFF2-40B4-BE49-F238E27FC236}">
                <a16:creationId xmlns:a16="http://schemas.microsoft.com/office/drawing/2014/main" id="{CB68655C-064B-D4C6-9A13-43C4F3F3AB85}"/>
              </a:ext>
            </a:extLst>
          </p:cNvPr>
          <p:cNvSpPr/>
          <p:nvPr/>
        </p:nvSpPr>
        <p:spPr>
          <a:xfrm>
            <a:off x="8870616" y="119353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Residual Decoder</a:t>
            </a:r>
            <a:endParaRPr lang="zh-CN" altLang="en-US" dirty="0"/>
          </a:p>
        </p:txBody>
      </p:sp>
      <p:cxnSp>
        <p:nvCxnSpPr>
          <p:cNvPr id="14" name="直接箭头连接符 13">
            <a:extLst>
              <a:ext uri="{FF2B5EF4-FFF2-40B4-BE49-F238E27FC236}">
                <a16:creationId xmlns:a16="http://schemas.microsoft.com/office/drawing/2014/main" id="{B1167BB3-5AB9-A8C6-54FC-78D7B1F837F2}"/>
              </a:ext>
            </a:extLst>
          </p:cNvPr>
          <p:cNvCxnSpPr>
            <a:cxnSpLocks/>
          </p:cNvCxnSpPr>
          <p:nvPr/>
        </p:nvCxnSpPr>
        <p:spPr>
          <a:xfrm>
            <a:off x="8351520" y="1788059"/>
            <a:ext cx="48433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FDD30502-428E-A3B2-29D7-CFD9A480F5F9}"/>
              </a:ext>
            </a:extLst>
          </p:cNvPr>
          <p:cNvCxnSpPr>
            <a:cxnSpLocks/>
          </p:cNvCxnSpPr>
          <p:nvPr/>
        </p:nvCxnSpPr>
        <p:spPr>
          <a:xfrm>
            <a:off x="10363200" y="1788059"/>
            <a:ext cx="49957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6" name="矩形 15">
            <a:extLst>
              <a:ext uri="{FF2B5EF4-FFF2-40B4-BE49-F238E27FC236}">
                <a16:creationId xmlns:a16="http://schemas.microsoft.com/office/drawing/2014/main" id="{504DD880-AB57-0996-9C2E-91C22790F292}"/>
              </a:ext>
            </a:extLst>
          </p:cNvPr>
          <p:cNvSpPr/>
          <p:nvPr/>
        </p:nvSpPr>
        <p:spPr>
          <a:xfrm>
            <a:off x="10924584" y="1580725"/>
            <a:ext cx="1146134"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预测轨迹</a:t>
            </a:r>
          </a:p>
        </p:txBody>
      </p:sp>
      <p:sp>
        <p:nvSpPr>
          <p:cNvPr id="17" name="文本框 16">
            <a:extLst>
              <a:ext uri="{FF2B5EF4-FFF2-40B4-BE49-F238E27FC236}">
                <a16:creationId xmlns:a16="http://schemas.microsoft.com/office/drawing/2014/main" id="{93F26BD3-CB72-BB1F-370A-24B6301E60EB}"/>
              </a:ext>
            </a:extLst>
          </p:cNvPr>
          <p:cNvSpPr txBox="1"/>
          <p:nvPr/>
        </p:nvSpPr>
        <p:spPr>
          <a:xfrm>
            <a:off x="109597" y="3052899"/>
            <a:ext cx="12136656" cy="923330"/>
          </a:xfrm>
          <a:prstGeom prst="rect">
            <a:avLst/>
          </a:prstGeom>
          <a:noFill/>
        </p:spPr>
        <p:txBody>
          <a:bodyPr wrap="none" rtlCol="0">
            <a:spAutoFit/>
          </a:bodyPr>
          <a:lstStyle/>
          <a:p>
            <a:r>
              <a:rPr lang="zh-CN" altLang="en-US" dirty="0"/>
              <a:t>从上面这个过程中，我们可以印证那个著名的论断，即“</a:t>
            </a:r>
            <a:r>
              <a:rPr lang="zh-CN" altLang="en-US" b="0" i="0" dirty="0">
                <a:solidFill>
                  <a:srgbClr val="262626"/>
                </a:solidFill>
                <a:effectLst/>
                <a:latin typeface="-apple-system"/>
              </a:rPr>
              <a:t>人类的智慧蕴含于数据之中，而非算法之中</a:t>
            </a:r>
            <a:r>
              <a:rPr lang="en-US" altLang="zh-CN" b="0" i="0" dirty="0">
                <a:solidFill>
                  <a:srgbClr val="262626"/>
                </a:solidFill>
                <a:effectLst/>
                <a:latin typeface="-apple-system"/>
              </a:rPr>
              <a:t>*</a:t>
            </a:r>
            <a:r>
              <a:rPr lang="zh-CN" altLang="en-US" b="0" i="0" dirty="0">
                <a:solidFill>
                  <a:srgbClr val="262626"/>
                </a:solidFill>
                <a:effectLst/>
                <a:latin typeface="-apple-system"/>
              </a:rPr>
              <a:t>。</a:t>
            </a:r>
            <a:r>
              <a:rPr lang="en-US" altLang="zh-CN" b="0" i="0" dirty="0">
                <a:solidFill>
                  <a:srgbClr val="262626"/>
                </a:solidFill>
                <a:effectLst/>
                <a:latin typeface="-apple-system"/>
              </a:rPr>
              <a:t>”</a:t>
            </a:r>
            <a:endParaRPr lang="en-US" altLang="zh-CN" dirty="0">
              <a:solidFill>
                <a:srgbClr val="262626"/>
              </a:solidFill>
              <a:latin typeface="-apple-system"/>
            </a:endParaRPr>
          </a:p>
          <a:p>
            <a:r>
              <a:rPr lang="zh-CN" altLang="en-US" dirty="0">
                <a:solidFill>
                  <a:srgbClr val="262626"/>
                </a:solidFill>
                <a:latin typeface="-apple-system"/>
              </a:rPr>
              <a:t>设计一个系统</a:t>
            </a:r>
            <a:r>
              <a:rPr lang="en-US" altLang="zh-CN" dirty="0">
                <a:solidFill>
                  <a:srgbClr val="262626"/>
                </a:solidFill>
                <a:latin typeface="-apple-system"/>
              </a:rPr>
              <a:t>/</a:t>
            </a:r>
            <a:r>
              <a:rPr lang="zh-CN" altLang="en-US" dirty="0">
                <a:solidFill>
                  <a:srgbClr val="262626"/>
                </a:solidFill>
                <a:latin typeface="-apple-system"/>
              </a:rPr>
              <a:t>算法</a:t>
            </a:r>
            <a:r>
              <a:rPr lang="en-US" altLang="zh-CN" dirty="0">
                <a:solidFill>
                  <a:srgbClr val="262626"/>
                </a:solidFill>
                <a:latin typeface="-apple-system"/>
              </a:rPr>
              <a:t>/</a:t>
            </a:r>
            <a:r>
              <a:rPr lang="zh-CN" altLang="en-US" dirty="0">
                <a:solidFill>
                  <a:srgbClr val="262626"/>
                </a:solidFill>
                <a:latin typeface="-apple-system"/>
              </a:rPr>
              <a:t>方案最困难的一步实际就是设计符合深度学习网络的</a:t>
            </a:r>
            <a:r>
              <a:rPr lang="zh-CN" altLang="en-US" b="1" dirty="0">
                <a:solidFill>
                  <a:srgbClr val="262626"/>
                </a:solidFill>
                <a:latin typeface="-apple-system"/>
              </a:rPr>
              <a:t>数据结构</a:t>
            </a:r>
            <a:r>
              <a:rPr lang="zh-CN" altLang="en-US" dirty="0">
                <a:solidFill>
                  <a:srgbClr val="262626"/>
                </a:solidFill>
                <a:latin typeface="-apple-system"/>
              </a:rPr>
              <a:t>。而神经网络哪怕你拿初始参数去跑</a:t>
            </a:r>
            <a:endParaRPr lang="en-US" altLang="zh-CN" dirty="0">
              <a:solidFill>
                <a:srgbClr val="262626"/>
              </a:solidFill>
              <a:latin typeface="-apple-system"/>
            </a:endParaRPr>
          </a:p>
          <a:p>
            <a:r>
              <a:rPr lang="zh-CN" altLang="en-US" dirty="0">
                <a:solidFill>
                  <a:srgbClr val="262626"/>
                </a:solidFill>
                <a:latin typeface="-apple-system"/>
              </a:rPr>
              <a:t>一通，也不会得到太离谱的结果。</a:t>
            </a:r>
            <a:endParaRPr lang="zh-CN" altLang="en-US" dirty="0"/>
          </a:p>
        </p:txBody>
      </p:sp>
      <p:sp>
        <p:nvSpPr>
          <p:cNvPr id="22" name="矩形 21">
            <a:extLst>
              <a:ext uri="{FF2B5EF4-FFF2-40B4-BE49-F238E27FC236}">
                <a16:creationId xmlns:a16="http://schemas.microsoft.com/office/drawing/2014/main" id="{8C10E183-80A5-A37E-1E4B-982EDDC40BF9}"/>
              </a:ext>
            </a:extLst>
          </p:cNvPr>
          <p:cNvSpPr/>
          <p:nvPr/>
        </p:nvSpPr>
        <p:spPr>
          <a:xfrm>
            <a:off x="362122" y="98419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时间戳</a:t>
            </a:r>
          </a:p>
        </p:txBody>
      </p:sp>
      <p:sp>
        <p:nvSpPr>
          <p:cNvPr id="23" name="矩形 22">
            <a:extLst>
              <a:ext uri="{FF2B5EF4-FFF2-40B4-BE49-F238E27FC236}">
                <a16:creationId xmlns:a16="http://schemas.microsoft.com/office/drawing/2014/main" id="{4A7E5073-5FF8-1B10-D7B2-76E1D0542E19}"/>
              </a:ext>
            </a:extLst>
          </p:cNvPr>
          <p:cNvSpPr/>
          <p:nvPr/>
        </p:nvSpPr>
        <p:spPr>
          <a:xfrm>
            <a:off x="362122" y="1522177"/>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坐标</a:t>
            </a:r>
          </a:p>
        </p:txBody>
      </p:sp>
      <p:sp>
        <p:nvSpPr>
          <p:cNvPr id="24" name="矩形 23">
            <a:extLst>
              <a:ext uri="{FF2B5EF4-FFF2-40B4-BE49-F238E27FC236}">
                <a16:creationId xmlns:a16="http://schemas.microsoft.com/office/drawing/2014/main" id="{A81ACAF4-3D09-7BF0-ABA9-8C8087FF0F73}"/>
              </a:ext>
            </a:extLst>
          </p:cNvPr>
          <p:cNvSpPr/>
          <p:nvPr/>
        </p:nvSpPr>
        <p:spPr>
          <a:xfrm>
            <a:off x="362122" y="207130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类别</a:t>
            </a:r>
          </a:p>
        </p:txBody>
      </p:sp>
      <p:cxnSp>
        <p:nvCxnSpPr>
          <p:cNvPr id="25" name="直接箭头连接符 24">
            <a:extLst>
              <a:ext uri="{FF2B5EF4-FFF2-40B4-BE49-F238E27FC236}">
                <a16:creationId xmlns:a16="http://schemas.microsoft.com/office/drawing/2014/main" id="{EB16B8D6-4259-DC09-234F-943C3299B26C}"/>
              </a:ext>
            </a:extLst>
          </p:cNvPr>
          <p:cNvCxnSpPr>
            <a:cxnSpLocks/>
          </p:cNvCxnSpPr>
          <p:nvPr/>
        </p:nvCxnSpPr>
        <p:spPr>
          <a:xfrm>
            <a:off x="1531620" y="1758462"/>
            <a:ext cx="1158240"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118BCC4E-4CD5-6692-08C7-53673D0C3A02}"/>
              </a:ext>
            </a:extLst>
          </p:cNvPr>
          <p:cNvSpPr txBox="1"/>
          <p:nvPr/>
        </p:nvSpPr>
        <p:spPr>
          <a:xfrm>
            <a:off x="1328509" y="1300964"/>
            <a:ext cx="1709201" cy="369332"/>
          </a:xfrm>
          <a:prstGeom prst="rect">
            <a:avLst/>
          </a:prstGeom>
          <a:noFill/>
        </p:spPr>
        <p:txBody>
          <a:bodyPr wrap="square" rtlCol="0">
            <a:spAutoFit/>
          </a:bodyPr>
          <a:lstStyle/>
          <a:p>
            <a:r>
              <a:rPr lang="zh-CN" altLang="en-US" b="1" dirty="0">
                <a:solidFill>
                  <a:srgbClr val="FF0000"/>
                </a:solidFill>
              </a:rPr>
              <a:t>数据结构设计</a:t>
            </a:r>
            <a:endParaRPr lang="en-US" altLang="zh-CN" b="1" dirty="0">
              <a:solidFill>
                <a:srgbClr val="FF0000"/>
              </a:solidFill>
            </a:endParaRPr>
          </a:p>
        </p:txBody>
      </p:sp>
      <p:sp>
        <p:nvSpPr>
          <p:cNvPr id="30" name="文本框 29">
            <a:extLst>
              <a:ext uri="{FF2B5EF4-FFF2-40B4-BE49-F238E27FC236}">
                <a16:creationId xmlns:a16="http://schemas.microsoft.com/office/drawing/2014/main" id="{BC321EAF-08BD-5ECC-0EAA-9661D3B422EB}"/>
              </a:ext>
            </a:extLst>
          </p:cNvPr>
          <p:cNvSpPr txBox="1"/>
          <p:nvPr/>
        </p:nvSpPr>
        <p:spPr>
          <a:xfrm>
            <a:off x="0" y="6407068"/>
            <a:ext cx="11635740" cy="369332"/>
          </a:xfrm>
          <a:prstGeom prst="rect">
            <a:avLst/>
          </a:prstGeom>
          <a:noFill/>
        </p:spPr>
        <p:txBody>
          <a:bodyPr wrap="square">
            <a:spAutoFit/>
          </a:bodyPr>
          <a:lstStyle/>
          <a:p>
            <a:r>
              <a:rPr lang="en-US" altLang="zh-CN" dirty="0">
                <a:solidFill>
                  <a:srgbClr val="262626"/>
                </a:solidFill>
                <a:latin typeface="+mj-lt"/>
              </a:rPr>
              <a:t>*</a:t>
            </a:r>
            <a:r>
              <a:rPr lang="en-US" altLang="zh-CN" b="0" i="0" dirty="0">
                <a:solidFill>
                  <a:srgbClr val="262626"/>
                </a:solidFill>
                <a:effectLst/>
                <a:latin typeface="+mj-lt"/>
              </a:rPr>
              <a:t>Halevy A, Norvig P, Pereira F. The Unreasonable Effectiveness of Data[J]. IEEE Intelligent Systems, 2009, 24(2): 8-12.</a:t>
            </a:r>
            <a:endParaRPr lang="zh-CN" altLang="en-US" dirty="0">
              <a:latin typeface="+mj-lt"/>
            </a:endParaRPr>
          </a:p>
        </p:txBody>
      </p:sp>
    </p:spTree>
    <p:extLst>
      <p:ext uri="{BB962C8B-B14F-4D97-AF65-F5344CB8AC3E}">
        <p14:creationId xmlns:p14="http://schemas.microsoft.com/office/powerpoint/2010/main" val="137040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BD11A-4C67-B07A-2C93-D6BBFCD2BF5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0C1C478-F557-46BC-862C-B47BE63DFF70}"/>
              </a:ext>
            </a:extLst>
          </p:cNvPr>
          <p:cNvSpPr txBox="1"/>
          <p:nvPr/>
        </p:nvSpPr>
        <p:spPr>
          <a:xfrm>
            <a:off x="0" y="0"/>
            <a:ext cx="2787943" cy="523220"/>
          </a:xfrm>
          <a:prstGeom prst="rect">
            <a:avLst/>
          </a:prstGeom>
          <a:noFill/>
        </p:spPr>
        <p:txBody>
          <a:bodyPr wrap="none" rtlCol="0">
            <a:spAutoFit/>
          </a:bodyPr>
          <a:lstStyle/>
          <a:p>
            <a:r>
              <a:rPr lang="zh-CN" altLang="en-US" sz="2800" b="1" dirty="0"/>
              <a:t>六、</a:t>
            </a:r>
            <a:r>
              <a:rPr lang="en-US" altLang="zh-CN" sz="2800" b="1" dirty="0"/>
              <a:t> </a:t>
            </a:r>
            <a:r>
              <a:rPr lang="zh-CN" altLang="en-US" sz="2800" b="1" dirty="0"/>
              <a:t>下一步计划</a:t>
            </a:r>
          </a:p>
        </p:txBody>
      </p:sp>
      <p:sp>
        <p:nvSpPr>
          <p:cNvPr id="4" name="矩形 3">
            <a:extLst>
              <a:ext uri="{FF2B5EF4-FFF2-40B4-BE49-F238E27FC236}">
                <a16:creationId xmlns:a16="http://schemas.microsoft.com/office/drawing/2014/main" id="{AD1B8205-9EA0-C40E-DE82-2B1A5D13A668}"/>
              </a:ext>
            </a:extLst>
          </p:cNvPr>
          <p:cNvSpPr/>
          <p:nvPr/>
        </p:nvSpPr>
        <p:spPr>
          <a:xfrm>
            <a:off x="2785282" y="144355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5" name="矩形 4">
            <a:extLst>
              <a:ext uri="{FF2B5EF4-FFF2-40B4-BE49-F238E27FC236}">
                <a16:creationId xmlns:a16="http://schemas.microsoft.com/office/drawing/2014/main" id="{0D44E234-6AD6-D7CB-9AE8-2DAF4B02D170}"/>
              </a:ext>
            </a:extLst>
          </p:cNvPr>
          <p:cNvSpPr/>
          <p:nvPr/>
        </p:nvSpPr>
        <p:spPr>
          <a:xfrm>
            <a:off x="2785281" y="199275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7" name="矩形 6">
            <a:extLst>
              <a:ext uri="{FF2B5EF4-FFF2-40B4-BE49-F238E27FC236}">
                <a16:creationId xmlns:a16="http://schemas.microsoft.com/office/drawing/2014/main" id="{7F6B58F2-4298-6D92-609C-F88C92750647}"/>
              </a:ext>
            </a:extLst>
          </p:cNvPr>
          <p:cNvSpPr/>
          <p:nvPr/>
        </p:nvSpPr>
        <p:spPr>
          <a:xfrm>
            <a:off x="2785282" y="252808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8" name="矩形 7">
            <a:extLst>
              <a:ext uri="{FF2B5EF4-FFF2-40B4-BE49-F238E27FC236}">
                <a16:creationId xmlns:a16="http://schemas.microsoft.com/office/drawing/2014/main" id="{90BA7205-C079-A4A9-3409-4A7AC956853B}"/>
              </a:ext>
            </a:extLst>
          </p:cNvPr>
          <p:cNvSpPr/>
          <p:nvPr/>
        </p:nvSpPr>
        <p:spPr>
          <a:xfrm>
            <a:off x="2785281" y="3077275"/>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cxnSp>
        <p:nvCxnSpPr>
          <p:cNvPr id="9" name="直接箭头连接符 8">
            <a:extLst>
              <a:ext uri="{FF2B5EF4-FFF2-40B4-BE49-F238E27FC236}">
                <a16:creationId xmlns:a16="http://schemas.microsoft.com/office/drawing/2014/main" id="{0B5D8052-B7CC-9B86-CF6A-47EFE28557E7}"/>
              </a:ext>
            </a:extLst>
          </p:cNvPr>
          <p:cNvCxnSpPr>
            <a:cxnSpLocks/>
          </p:cNvCxnSpPr>
          <p:nvPr/>
        </p:nvCxnSpPr>
        <p:spPr>
          <a:xfrm>
            <a:off x="3832860" y="2547799"/>
            <a:ext cx="60198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 name="矩形 9">
            <a:extLst>
              <a:ext uri="{FF2B5EF4-FFF2-40B4-BE49-F238E27FC236}">
                <a16:creationId xmlns:a16="http://schemas.microsoft.com/office/drawing/2014/main" id="{5AFE8C48-C94A-9C99-E931-CEFC8D120E0F}"/>
              </a:ext>
            </a:extLst>
          </p:cNvPr>
          <p:cNvSpPr/>
          <p:nvPr/>
        </p:nvSpPr>
        <p:spPr>
          <a:xfrm>
            <a:off x="4531404" y="1992752"/>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11" name="矩形 10">
            <a:extLst>
              <a:ext uri="{FF2B5EF4-FFF2-40B4-BE49-F238E27FC236}">
                <a16:creationId xmlns:a16="http://schemas.microsoft.com/office/drawing/2014/main" id="{E78E1FFE-B77A-873F-2F8A-4655063D4D81}"/>
              </a:ext>
            </a:extLst>
          </p:cNvPr>
          <p:cNvSpPr/>
          <p:nvPr/>
        </p:nvSpPr>
        <p:spPr>
          <a:xfrm>
            <a:off x="6619284" y="196315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cxnSp>
        <p:nvCxnSpPr>
          <p:cNvPr id="12" name="直接箭头连接符 11">
            <a:extLst>
              <a:ext uri="{FF2B5EF4-FFF2-40B4-BE49-F238E27FC236}">
                <a16:creationId xmlns:a16="http://schemas.microsoft.com/office/drawing/2014/main" id="{6CFBA5B9-EFB3-7CA1-1F6B-90A049440F8C}"/>
              </a:ext>
            </a:extLst>
          </p:cNvPr>
          <p:cNvCxnSpPr>
            <a:cxnSpLocks/>
          </p:cNvCxnSpPr>
          <p:nvPr/>
        </p:nvCxnSpPr>
        <p:spPr>
          <a:xfrm>
            <a:off x="6057900" y="2557679"/>
            <a:ext cx="50719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3" name="矩形 12">
            <a:extLst>
              <a:ext uri="{FF2B5EF4-FFF2-40B4-BE49-F238E27FC236}">
                <a16:creationId xmlns:a16="http://schemas.microsoft.com/office/drawing/2014/main" id="{CC52EBEB-CBC0-F019-564C-59A965EDAFC4}"/>
              </a:ext>
            </a:extLst>
          </p:cNvPr>
          <p:cNvSpPr/>
          <p:nvPr/>
        </p:nvSpPr>
        <p:spPr>
          <a:xfrm>
            <a:off x="8718216" y="1963154"/>
            <a:ext cx="1442676" cy="112985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cxnSp>
        <p:nvCxnSpPr>
          <p:cNvPr id="14" name="直接箭头连接符 13">
            <a:extLst>
              <a:ext uri="{FF2B5EF4-FFF2-40B4-BE49-F238E27FC236}">
                <a16:creationId xmlns:a16="http://schemas.microsoft.com/office/drawing/2014/main" id="{11BF3C68-FB40-97BF-CDCC-3D3C6BCA71E2}"/>
              </a:ext>
            </a:extLst>
          </p:cNvPr>
          <p:cNvCxnSpPr>
            <a:cxnSpLocks/>
          </p:cNvCxnSpPr>
          <p:nvPr/>
        </p:nvCxnSpPr>
        <p:spPr>
          <a:xfrm>
            <a:off x="8199120" y="2557679"/>
            <a:ext cx="48433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581531F4-C8A4-8BF2-6360-9701FD179A36}"/>
              </a:ext>
            </a:extLst>
          </p:cNvPr>
          <p:cNvCxnSpPr>
            <a:cxnSpLocks/>
          </p:cNvCxnSpPr>
          <p:nvPr/>
        </p:nvCxnSpPr>
        <p:spPr>
          <a:xfrm>
            <a:off x="10210800" y="2557679"/>
            <a:ext cx="499578"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6" name="矩形 15">
            <a:extLst>
              <a:ext uri="{FF2B5EF4-FFF2-40B4-BE49-F238E27FC236}">
                <a16:creationId xmlns:a16="http://schemas.microsoft.com/office/drawing/2014/main" id="{FBBB93F1-895E-7B48-624A-B87EFCCF6CB4}"/>
              </a:ext>
            </a:extLst>
          </p:cNvPr>
          <p:cNvSpPr/>
          <p:nvPr/>
        </p:nvSpPr>
        <p:spPr>
          <a:xfrm>
            <a:off x="10836144" y="2146745"/>
            <a:ext cx="1146134"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安全包络</a:t>
            </a:r>
          </a:p>
        </p:txBody>
      </p:sp>
      <p:sp>
        <p:nvSpPr>
          <p:cNvPr id="22" name="矩形 21">
            <a:extLst>
              <a:ext uri="{FF2B5EF4-FFF2-40B4-BE49-F238E27FC236}">
                <a16:creationId xmlns:a16="http://schemas.microsoft.com/office/drawing/2014/main" id="{935619F3-00A5-AB31-2EFF-CF652F914517}"/>
              </a:ext>
            </a:extLst>
          </p:cNvPr>
          <p:cNvSpPr/>
          <p:nvPr/>
        </p:nvSpPr>
        <p:spPr>
          <a:xfrm>
            <a:off x="209722" y="1753819"/>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时间戳</a:t>
            </a:r>
          </a:p>
        </p:txBody>
      </p:sp>
      <p:sp>
        <p:nvSpPr>
          <p:cNvPr id="23" name="矩形 22">
            <a:extLst>
              <a:ext uri="{FF2B5EF4-FFF2-40B4-BE49-F238E27FC236}">
                <a16:creationId xmlns:a16="http://schemas.microsoft.com/office/drawing/2014/main" id="{6A612B17-380E-7EA3-ACE4-A9F76E715B58}"/>
              </a:ext>
            </a:extLst>
          </p:cNvPr>
          <p:cNvSpPr/>
          <p:nvPr/>
        </p:nvSpPr>
        <p:spPr>
          <a:xfrm>
            <a:off x="209722" y="2291797"/>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坐标</a:t>
            </a:r>
          </a:p>
        </p:txBody>
      </p:sp>
      <p:sp>
        <p:nvSpPr>
          <p:cNvPr id="24" name="矩形 23">
            <a:extLst>
              <a:ext uri="{FF2B5EF4-FFF2-40B4-BE49-F238E27FC236}">
                <a16:creationId xmlns:a16="http://schemas.microsoft.com/office/drawing/2014/main" id="{81A3CB13-5AAD-2974-8464-A52644B9813E}"/>
              </a:ext>
            </a:extLst>
          </p:cNvPr>
          <p:cNvSpPr/>
          <p:nvPr/>
        </p:nvSpPr>
        <p:spPr>
          <a:xfrm>
            <a:off x="209722" y="2840922"/>
            <a:ext cx="966387"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类别</a:t>
            </a:r>
          </a:p>
        </p:txBody>
      </p:sp>
      <p:cxnSp>
        <p:nvCxnSpPr>
          <p:cNvPr id="25" name="直接箭头连接符 24">
            <a:extLst>
              <a:ext uri="{FF2B5EF4-FFF2-40B4-BE49-F238E27FC236}">
                <a16:creationId xmlns:a16="http://schemas.microsoft.com/office/drawing/2014/main" id="{E256C29D-22C5-CE70-96F1-F1F707E62118}"/>
              </a:ext>
            </a:extLst>
          </p:cNvPr>
          <p:cNvCxnSpPr>
            <a:cxnSpLocks/>
          </p:cNvCxnSpPr>
          <p:nvPr/>
        </p:nvCxnSpPr>
        <p:spPr>
          <a:xfrm>
            <a:off x="1379220" y="2528082"/>
            <a:ext cx="1158240"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3ECDD6FF-4E42-D458-1BD3-73743DA48545}"/>
              </a:ext>
            </a:extLst>
          </p:cNvPr>
          <p:cNvSpPr txBox="1"/>
          <p:nvPr/>
        </p:nvSpPr>
        <p:spPr>
          <a:xfrm>
            <a:off x="1176109" y="2070584"/>
            <a:ext cx="1709201" cy="369332"/>
          </a:xfrm>
          <a:prstGeom prst="rect">
            <a:avLst/>
          </a:prstGeom>
          <a:noFill/>
        </p:spPr>
        <p:txBody>
          <a:bodyPr wrap="square" rtlCol="0">
            <a:spAutoFit/>
          </a:bodyPr>
          <a:lstStyle/>
          <a:p>
            <a:r>
              <a:rPr lang="zh-CN" altLang="en-US" b="1" dirty="0">
                <a:solidFill>
                  <a:srgbClr val="FF0000"/>
                </a:solidFill>
              </a:rPr>
              <a:t>数据结构设计</a:t>
            </a:r>
            <a:endParaRPr lang="en-US" altLang="zh-CN" b="1" dirty="0">
              <a:solidFill>
                <a:srgbClr val="FF0000"/>
              </a:solidFill>
            </a:endParaRPr>
          </a:p>
        </p:txBody>
      </p:sp>
      <p:sp>
        <p:nvSpPr>
          <p:cNvPr id="3" name="矩形 2">
            <a:extLst>
              <a:ext uri="{FF2B5EF4-FFF2-40B4-BE49-F238E27FC236}">
                <a16:creationId xmlns:a16="http://schemas.microsoft.com/office/drawing/2014/main" id="{A39220CF-CC0D-3319-0842-E60DDEE4314F}"/>
              </a:ext>
            </a:extLst>
          </p:cNvPr>
          <p:cNvSpPr/>
          <p:nvPr/>
        </p:nvSpPr>
        <p:spPr>
          <a:xfrm>
            <a:off x="10836144" y="2653124"/>
            <a:ext cx="1146134" cy="414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换道策略</a:t>
            </a:r>
          </a:p>
        </p:txBody>
      </p:sp>
      <p:sp>
        <p:nvSpPr>
          <p:cNvPr id="6" name="文本框 5">
            <a:extLst>
              <a:ext uri="{FF2B5EF4-FFF2-40B4-BE49-F238E27FC236}">
                <a16:creationId xmlns:a16="http://schemas.microsoft.com/office/drawing/2014/main" id="{6F7ABC3D-F8AB-9FCF-31DA-742DD9DC6CFD}"/>
              </a:ext>
            </a:extLst>
          </p:cNvPr>
          <p:cNvSpPr txBox="1"/>
          <p:nvPr/>
        </p:nvSpPr>
        <p:spPr>
          <a:xfrm>
            <a:off x="72562" y="3612605"/>
            <a:ext cx="12187952" cy="1477328"/>
          </a:xfrm>
          <a:prstGeom prst="rect">
            <a:avLst/>
          </a:prstGeom>
          <a:noFill/>
        </p:spPr>
        <p:txBody>
          <a:bodyPr wrap="none" rtlCol="0">
            <a:spAutoFit/>
          </a:bodyPr>
          <a:lstStyle/>
          <a:p>
            <a:r>
              <a:rPr lang="zh-CN" altLang="en-US" dirty="0"/>
              <a:t>我认为应该从</a:t>
            </a:r>
            <a:r>
              <a:rPr lang="zh-CN" altLang="en-US" b="1" dirty="0"/>
              <a:t>强化学习</a:t>
            </a:r>
            <a:r>
              <a:rPr lang="zh-CN" altLang="en-US" dirty="0"/>
              <a:t>设计思路出发去解决这个问题。</a:t>
            </a:r>
            <a:endParaRPr lang="en-US" altLang="zh-CN" dirty="0"/>
          </a:p>
          <a:p>
            <a:r>
              <a:rPr lang="zh-CN" altLang="en-US" dirty="0"/>
              <a:t>因为</a:t>
            </a:r>
            <a:r>
              <a:rPr lang="en-US" altLang="zh-CN" dirty="0"/>
              <a:t>【</a:t>
            </a:r>
            <a:r>
              <a:rPr lang="zh-CN" altLang="en-US" dirty="0"/>
              <a:t>行车安全</a:t>
            </a:r>
            <a:r>
              <a:rPr lang="en-US" altLang="zh-CN" dirty="0"/>
              <a:t>】</a:t>
            </a:r>
            <a:r>
              <a:rPr lang="zh-CN" altLang="en-US" dirty="0"/>
              <a:t>和</a:t>
            </a:r>
            <a:r>
              <a:rPr lang="en-US" altLang="zh-CN" dirty="0"/>
              <a:t>【</a:t>
            </a:r>
            <a:r>
              <a:rPr lang="zh-CN" altLang="en-US" dirty="0"/>
              <a:t>最佳换道策略</a:t>
            </a:r>
            <a:r>
              <a:rPr lang="en-US" altLang="zh-CN" dirty="0"/>
              <a:t>】</a:t>
            </a:r>
            <a:r>
              <a:rPr lang="zh-CN" altLang="en-US" dirty="0"/>
              <a:t>这种概念很难从数据训练这个角度来获取。</a:t>
            </a:r>
            <a:endParaRPr lang="en-US" altLang="zh-CN" dirty="0"/>
          </a:p>
          <a:p>
            <a:r>
              <a:rPr lang="zh-CN" altLang="en-US" dirty="0"/>
              <a:t>因为交通事故的数据量是很少的，而换道优劣更是没有统一的概念。因此或许从强化学习的角度去解决这两个问题是更</a:t>
            </a:r>
            <a:endParaRPr lang="en-US" altLang="zh-CN" dirty="0"/>
          </a:p>
          <a:p>
            <a:r>
              <a:rPr lang="zh-CN" altLang="en-US" dirty="0"/>
              <a:t>加合适的。</a:t>
            </a:r>
            <a:endParaRPr lang="en-US" altLang="zh-CN" dirty="0"/>
          </a:p>
          <a:p>
            <a:r>
              <a:rPr lang="zh-CN" altLang="en-US" dirty="0"/>
              <a:t>请老师给与相关建议，谢谢。</a:t>
            </a:r>
            <a:endParaRPr lang="en-US" altLang="zh-CN" dirty="0"/>
          </a:p>
        </p:txBody>
      </p:sp>
      <p:sp>
        <p:nvSpPr>
          <p:cNvPr id="19" name="右大括号 18">
            <a:extLst>
              <a:ext uri="{FF2B5EF4-FFF2-40B4-BE49-F238E27FC236}">
                <a16:creationId xmlns:a16="http://schemas.microsoft.com/office/drawing/2014/main" id="{FA584599-E02F-440A-BCC4-2AAD91729B21}"/>
              </a:ext>
            </a:extLst>
          </p:cNvPr>
          <p:cNvSpPr/>
          <p:nvPr/>
        </p:nvSpPr>
        <p:spPr>
          <a:xfrm rot="16200000">
            <a:off x="7151432" y="-1172093"/>
            <a:ext cx="389431" cy="5629488"/>
          </a:xfrm>
          <a:prstGeom prst="rightBrace">
            <a:avLst/>
          </a:prstGeom>
          <a:ln w="381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1BC1B11-482A-77C1-88EB-3C87634DF7DB}"/>
              </a:ext>
            </a:extLst>
          </p:cNvPr>
          <p:cNvSpPr txBox="1"/>
          <p:nvPr/>
        </p:nvSpPr>
        <p:spPr>
          <a:xfrm>
            <a:off x="6786624" y="990862"/>
            <a:ext cx="1107996" cy="369332"/>
          </a:xfrm>
          <a:prstGeom prst="rect">
            <a:avLst/>
          </a:prstGeom>
          <a:noFill/>
        </p:spPr>
        <p:txBody>
          <a:bodyPr wrap="none" rtlCol="0">
            <a:spAutoFit/>
          </a:bodyPr>
          <a:lstStyle/>
          <a:p>
            <a:r>
              <a:rPr lang="zh-CN" altLang="en-US" b="1" dirty="0"/>
              <a:t>强化学习</a:t>
            </a:r>
          </a:p>
        </p:txBody>
      </p:sp>
    </p:spTree>
    <p:extLst>
      <p:ext uri="{BB962C8B-B14F-4D97-AF65-F5344CB8AC3E}">
        <p14:creationId xmlns:p14="http://schemas.microsoft.com/office/powerpoint/2010/main" val="392739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2D24-8AA3-2535-83B8-1565A680ED5F}"/>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CF65A081-4D10-887A-B31E-7D9C56185697}"/>
              </a:ext>
            </a:extLst>
          </p:cNvPr>
          <p:cNvSpPr txBox="1"/>
          <p:nvPr/>
        </p:nvSpPr>
        <p:spPr>
          <a:xfrm>
            <a:off x="0" y="14019"/>
            <a:ext cx="2339102" cy="523220"/>
          </a:xfrm>
          <a:prstGeom prst="rect">
            <a:avLst/>
          </a:prstGeom>
          <a:noFill/>
        </p:spPr>
        <p:txBody>
          <a:bodyPr wrap="none" rtlCol="0">
            <a:spAutoFit/>
          </a:bodyPr>
          <a:lstStyle/>
          <a:p>
            <a:r>
              <a:rPr lang="zh-CN" altLang="en-US" sz="2800" b="1" dirty="0"/>
              <a:t>一、基本概念</a:t>
            </a:r>
          </a:p>
        </p:txBody>
      </p:sp>
      <p:sp>
        <p:nvSpPr>
          <p:cNvPr id="6" name="文本框 5">
            <a:extLst>
              <a:ext uri="{FF2B5EF4-FFF2-40B4-BE49-F238E27FC236}">
                <a16:creationId xmlns:a16="http://schemas.microsoft.com/office/drawing/2014/main" id="{085D6A35-0EC8-4B18-A584-52CD104F76E4}"/>
              </a:ext>
            </a:extLst>
          </p:cNvPr>
          <p:cNvSpPr txBox="1"/>
          <p:nvPr/>
        </p:nvSpPr>
        <p:spPr>
          <a:xfrm>
            <a:off x="0" y="465053"/>
            <a:ext cx="2896947" cy="369332"/>
          </a:xfrm>
          <a:prstGeom prst="rect">
            <a:avLst/>
          </a:prstGeom>
          <a:noFill/>
        </p:spPr>
        <p:txBody>
          <a:bodyPr wrap="none" rtlCol="0">
            <a:spAutoFit/>
          </a:bodyPr>
          <a:lstStyle/>
          <a:p>
            <a:r>
              <a:rPr lang="en-US" altLang="zh-CN" dirty="0"/>
              <a:t>1.</a:t>
            </a:r>
            <a:r>
              <a:rPr lang="zh-CN" altLang="en-US" dirty="0"/>
              <a:t>数据集的关键要素是什么</a:t>
            </a:r>
            <a:endParaRPr lang="en-US" altLang="zh-CN" dirty="0"/>
          </a:p>
        </p:txBody>
      </p:sp>
      <p:pic>
        <p:nvPicPr>
          <p:cNvPr id="15" name="图片 14">
            <a:extLst>
              <a:ext uri="{FF2B5EF4-FFF2-40B4-BE49-F238E27FC236}">
                <a16:creationId xmlns:a16="http://schemas.microsoft.com/office/drawing/2014/main" id="{07C7F5AE-C0B8-7925-9D0D-F42654CC82B7}"/>
              </a:ext>
            </a:extLst>
          </p:cNvPr>
          <p:cNvPicPr>
            <a:picLocks noChangeAspect="1"/>
          </p:cNvPicPr>
          <p:nvPr/>
        </p:nvPicPr>
        <p:blipFill>
          <a:blip r:embed="rId3"/>
          <a:stretch>
            <a:fillRect/>
          </a:stretch>
        </p:blipFill>
        <p:spPr>
          <a:xfrm>
            <a:off x="195713" y="2467024"/>
            <a:ext cx="5674985" cy="3178460"/>
          </a:xfrm>
          <a:prstGeom prst="rect">
            <a:avLst/>
          </a:prstGeom>
        </p:spPr>
      </p:pic>
      <p:pic>
        <p:nvPicPr>
          <p:cNvPr id="21" name="图片 20">
            <a:extLst>
              <a:ext uri="{FF2B5EF4-FFF2-40B4-BE49-F238E27FC236}">
                <a16:creationId xmlns:a16="http://schemas.microsoft.com/office/drawing/2014/main" id="{6A5A3C03-4F59-5C6A-BD08-C55BE098F5E0}"/>
              </a:ext>
            </a:extLst>
          </p:cNvPr>
          <p:cNvPicPr>
            <a:picLocks noChangeAspect="1"/>
          </p:cNvPicPr>
          <p:nvPr/>
        </p:nvPicPr>
        <p:blipFill>
          <a:blip r:embed="rId4"/>
          <a:stretch>
            <a:fillRect/>
          </a:stretch>
        </p:blipFill>
        <p:spPr>
          <a:xfrm>
            <a:off x="6211503" y="2609609"/>
            <a:ext cx="5500068" cy="2893290"/>
          </a:xfrm>
          <a:prstGeom prst="rect">
            <a:avLst/>
          </a:prstGeom>
        </p:spPr>
      </p:pic>
      <p:sp>
        <p:nvSpPr>
          <p:cNvPr id="24" name="文本框 23">
            <a:extLst>
              <a:ext uri="{FF2B5EF4-FFF2-40B4-BE49-F238E27FC236}">
                <a16:creationId xmlns:a16="http://schemas.microsoft.com/office/drawing/2014/main" id="{3C4C66EC-5764-745B-4FF4-E574FE66FDBE}"/>
              </a:ext>
            </a:extLst>
          </p:cNvPr>
          <p:cNvSpPr txBox="1"/>
          <p:nvPr/>
        </p:nvSpPr>
        <p:spPr>
          <a:xfrm>
            <a:off x="327259" y="6336392"/>
            <a:ext cx="1338828" cy="369332"/>
          </a:xfrm>
          <a:prstGeom prst="rect">
            <a:avLst/>
          </a:prstGeom>
          <a:noFill/>
        </p:spPr>
        <p:txBody>
          <a:bodyPr wrap="none" rtlCol="0">
            <a:spAutoFit/>
          </a:bodyPr>
          <a:lstStyle/>
          <a:p>
            <a:r>
              <a:rPr lang="zh-CN" altLang="en-US" dirty="0"/>
              <a:t>雷达：</a:t>
            </a:r>
            <a:r>
              <a:rPr lang="en-US" altLang="zh-CN" b="1" dirty="0"/>
              <a:t>64</a:t>
            </a:r>
            <a:r>
              <a:rPr lang="zh-CN" altLang="en-US" dirty="0"/>
              <a:t>线</a:t>
            </a:r>
          </a:p>
        </p:txBody>
      </p:sp>
      <p:sp>
        <p:nvSpPr>
          <p:cNvPr id="25" name="文本框 24">
            <a:extLst>
              <a:ext uri="{FF2B5EF4-FFF2-40B4-BE49-F238E27FC236}">
                <a16:creationId xmlns:a16="http://schemas.microsoft.com/office/drawing/2014/main" id="{F24EFF5E-A3E7-F3A9-F1D7-7B593094CF7C}"/>
              </a:ext>
            </a:extLst>
          </p:cNvPr>
          <p:cNvSpPr txBox="1"/>
          <p:nvPr/>
        </p:nvSpPr>
        <p:spPr>
          <a:xfrm>
            <a:off x="6228007" y="6247184"/>
            <a:ext cx="1800493" cy="646331"/>
          </a:xfrm>
          <a:prstGeom prst="rect">
            <a:avLst/>
          </a:prstGeom>
          <a:noFill/>
        </p:spPr>
        <p:txBody>
          <a:bodyPr wrap="none" rtlCol="0">
            <a:spAutoFit/>
          </a:bodyPr>
          <a:lstStyle/>
          <a:p>
            <a:r>
              <a:rPr lang="zh-CN" altLang="en-US" dirty="0"/>
              <a:t>雷达：</a:t>
            </a:r>
            <a:r>
              <a:rPr lang="en-US" altLang="zh-CN" b="1" dirty="0"/>
              <a:t>32</a:t>
            </a:r>
            <a:r>
              <a:rPr lang="zh-CN" altLang="en-US" dirty="0"/>
              <a:t>线</a:t>
            </a:r>
            <a:endParaRPr lang="en-US" altLang="zh-CN" dirty="0"/>
          </a:p>
          <a:p>
            <a:r>
              <a:rPr lang="zh-CN" altLang="en-US" dirty="0"/>
              <a:t>注释丰富程度高</a:t>
            </a:r>
          </a:p>
        </p:txBody>
      </p:sp>
      <p:sp>
        <p:nvSpPr>
          <p:cNvPr id="27" name="矩形: 圆角 26">
            <a:extLst>
              <a:ext uri="{FF2B5EF4-FFF2-40B4-BE49-F238E27FC236}">
                <a16:creationId xmlns:a16="http://schemas.microsoft.com/office/drawing/2014/main" id="{FD2E05D9-94E1-1D30-69A2-F2DE730A8E59}"/>
              </a:ext>
            </a:extLst>
          </p:cNvPr>
          <p:cNvSpPr/>
          <p:nvPr/>
        </p:nvSpPr>
        <p:spPr>
          <a:xfrm>
            <a:off x="154005" y="2634646"/>
            <a:ext cx="5784781" cy="3463226"/>
          </a:xfrm>
          <a:prstGeom prst="roundRect">
            <a:avLst>
              <a:gd name="adj" fmla="val 5510"/>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5EE99914-3FB9-FD50-6196-8AF92F87D217}"/>
              </a:ext>
            </a:extLst>
          </p:cNvPr>
          <p:cNvSpPr/>
          <p:nvPr/>
        </p:nvSpPr>
        <p:spPr>
          <a:xfrm>
            <a:off x="1832664" y="5947910"/>
            <a:ext cx="2427461" cy="31758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Waymo </a:t>
            </a:r>
            <a:r>
              <a:rPr lang="zh-CN" altLang="en-US" b="1" dirty="0">
                <a:solidFill>
                  <a:schemeClr val="tx1"/>
                </a:solidFill>
              </a:rPr>
              <a:t>数据集可视化</a:t>
            </a:r>
          </a:p>
        </p:txBody>
      </p:sp>
      <p:sp>
        <p:nvSpPr>
          <p:cNvPr id="30" name="矩形: 圆角 29">
            <a:extLst>
              <a:ext uri="{FF2B5EF4-FFF2-40B4-BE49-F238E27FC236}">
                <a16:creationId xmlns:a16="http://schemas.microsoft.com/office/drawing/2014/main" id="{FDE94F7C-2512-A762-D25A-420AA51B089F}"/>
              </a:ext>
            </a:extLst>
          </p:cNvPr>
          <p:cNvSpPr/>
          <p:nvPr/>
        </p:nvSpPr>
        <p:spPr>
          <a:xfrm>
            <a:off x="6211503" y="2634646"/>
            <a:ext cx="5784781" cy="3463226"/>
          </a:xfrm>
          <a:prstGeom prst="roundRect">
            <a:avLst>
              <a:gd name="adj" fmla="val 5510"/>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AA00B177-191D-B316-5905-06DFDD2A9ED4}"/>
              </a:ext>
            </a:extLst>
          </p:cNvPr>
          <p:cNvSpPr/>
          <p:nvPr/>
        </p:nvSpPr>
        <p:spPr>
          <a:xfrm>
            <a:off x="7826816" y="5947910"/>
            <a:ext cx="2554154" cy="317584"/>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err="1">
                <a:solidFill>
                  <a:schemeClr val="tx1"/>
                </a:solidFill>
              </a:rPr>
              <a:t>Nuscenes</a:t>
            </a:r>
            <a:r>
              <a:rPr lang="en-US" altLang="zh-CN" b="1" dirty="0">
                <a:solidFill>
                  <a:schemeClr val="tx1"/>
                </a:solidFill>
              </a:rPr>
              <a:t> </a:t>
            </a:r>
            <a:r>
              <a:rPr lang="zh-CN" altLang="en-US" b="1" dirty="0">
                <a:solidFill>
                  <a:schemeClr val="tx1"/>
                </a:solidFill>
              </a:rPr>
              <a:t>数据集可视化</a:t>
            </a:r>
          </a:p>
        </p:txBody>
      </p:sp>
      <p:sp>
        <p:nvSpPr>
          <p:cNvPr id="2" name="文本框 1">
            <a:extLst>
              <a:ext uri="{FF2B5EF4-FFF2-40B4-BE49-F238E27FC236}">
                <a16:creationId xmlns:a16="http://schemas.microsoft.com/office/drawing/2014/main" id="{6E3E2F1A-D094-A900-FC00-699DAE59ABC8}"/>
              </a:ext>
            </a:extLst>
          </p:cNvPr>
          <p:cNvSpPr txBox="1"/>
          <p:nvPr/>
        </p:nvSpPr>
        <p:spPr>
          <a:xfrm>
            <a:off x="12728" y="793935"/>
            <a:ext cx="11983556" cy="1754326"/>
          </a:xfrm>
          <a:prstGeom prst="rect">
            <a:avLst/>
          </a:prstGeom>
          <a:noFill/>
        </p:spPr>
        <p:txBody>
          <a:bodyPr wrap="square" rtlCol="0">
            <a:spAutoFit/>
          </a:bodyPr>
          <a:lstStyle/>
          <a:p>
            <a:r>
              <a:rPr lang="zh-CN" altLang="en-US" i="0" dirty="0">
                <a:solidFill>
                  <a:srgbClr val="262626"/>
                </a:solidFill>
                <a:effectLst/>
                <a:latin typeface="-apple-system"/>
              </a:rPr>
              <a:t>在今天，任意找到一个数据集的</a:t>
            </a:r>
            <a:r>
              <a:rPr lang="en-US" altLang="zh-CN" i="0" dirty="0">
                <a:solidFill>
                  <a:srgbClr val="262626"/>
                </a:solidFill>
                <a:effectLst/>
                <a:latin typeface="-apple-system"/>
              </a:rPr>
              <a:t>paper</a:t>
            </a:r>
            <a:r>
              <a:rPr lang="zh-CN" altLang="en-US" i="0" dirty="0">
                <a:solidFill>
                  <a:srgbClr val="262626"/>
                </a:solidFill>
                <a:effectLst/>
                <a:latin typeface="-apple-system"/>
              </a:rPr>
              <a:t>或者官网，都会有非常多的信息。例如如何采集，采集设备，采集地点等等。</a:t>
            </a:r>
            <a:endParaRPr lang="en-US" altLang="zh-CN" i="0" dirty="0">
              <a:solidFill>
                <a:srgbClr val="262626"/>
              </a:solidFill>
              <a:effectLst/>
              <a:latin typeface="-apple-system"/>
            </a:endParaRPr>
          </a:p>
          <a:p>
            <a:r>
              <a:rPr lang="zh-CN" altLang="en-US" dirty="0">
                <a:solidFill>
                  <a:srgbClr val="262626"/>
                </a:solidFill>
                <a:latin typeface="-apple-system"/>
              </a:rPr>
              <a:t>但是我认为，从算法开发的角度来说，最关键的应该是</a:t>
            </a:r>
            <a:r>
              <a:rPr lang="zh-CN" altLang="en-US" b="1" dirty="0">
                <a:solidFill>
                  <a:srgbClr val="262626"/>
                </a:solidFill>
                <a:latin typeface="-apple-system"/>
              </a:rPr>
              <a:t>雷达信息</a:t>
            </a:r>
            <a:r>
              <a:rPr lang="zh-CN" altLang="en-US" dirty="0">
                <a:solidFill>
                  <a:srgbClr val="262626"/>
                </a:solidFill>
                <a:latin typeface="-apple-system"/>
              </a:rPr>
              <a:t>和</a:t>
            </a:r>
            <a:r>
              <a:rPr lang="zh-CN" altLang="en-US" b="1" dirty="0">
                <a:solidFill>
                  <a:srgbClr val="262626"/>
                </a:solidFill>
                <a:latin typeface="-apple-system"/>
              </a:rPr>
              <a:t>物体标注信息。</a:t>
            </a:r>
            <a:endParaRPr lang="en-US" altLang="zh-CN" b="1" dirty="0">
              <a:solidFill>
                <a:srgbClr val="262626"/>
              </a:solidFill>
              <a:latin typeface="-apple-system"/>
            </a:endParaRPr>
          </a:p>
          <a:p>
            <a:r>
              <a:rPr lang="zh-CN" altLang="en-US" i="0" dirty="0">
                <a:solidFill>
                  <a:srgbClr val="262626"/>
                </a:solidFill>
                <a:effectLst/>
                <a:latin typeface="-apple-system"/>
              </a:rPr>
              <a:t>原因也很简单：构成的数据的过程中，</a:t>
            </a:r>
            <a:r>
              <a:rPr lang="zh-CN" altLang="en-US" b="1" i="0" dirty="0">
                <a:solidFill>
                  <a:srgbClr val="262626"/>
                </a:solidFill>
                <a:effectLst/>
                <a:latin typeface="-apple-system"/>
              </a:rPr>
              <a:t>雷达</a:t>
            </a:r>
            <a:r>
              <a:rPr lang="zh-CN" altLang="en-US" i="0" dirty="0">
                <a:solidFill>
                  <a:srgbClr val="262626"/>
                </a:solidFill>
                <a:effectLst/>
                <a:latin typeface="-apple-system"/>
              </a:rPr>
              <a:t>是感知中</a:t>
            </a:r>
            <a:r>
              <a:rPr lang="zh-CN" altLang="en-US" b="1" i="0" dirty="0">
                <a:solidFill>
                  <a:srgbClr val="262626"/>
                </a:solidFill>
                <a:effectLst/>
                <a:latin typeface="-apple-system"/>
              </a:rPr>
              <a:t>最贵</a:t>
            </a:r>
            <a:r>
              <a:rPr lang="zh-CN" altLang="en-US" i="0" dirty="0">
                <a:solidFill>
                  <a:srgbClr val="262626"/>
                </a:solidFill>
                <a:effectLst/>
                <a:latin typeface="-apple-system"/>
              </a:rPr>
              <a:t>的组件，</a:t>
            </a:r>
            <a:r>
              <a:rPr lang="zh-CN" altLang="en-US" b="1" i="0" dirty="0">
                <a:solidFill>
                  <a:srgbClr val="262626"/>
                </a:solidFill>
                <a:effectLst/>
                <a:latin typeface="-apple-system"/>
              </a:rPr>
              <a:t>物体标注</a:t>
            </a:r>
            <a:r>
              <a:rPr lang="zh-CN" altLang="en-US" i="0" dirty="0">
                <a:solidFill>
                  <a:srgbClr val="262626"/>
                </a:solidFill>
                <a:effectLst/>
                <a:latin typeface="-apple-system"/>
              </a:rPr>
              <a:t>是</a:t>
            </a:r>
            <a:r>
              <a:rPr lang="zh-CN" altLang="en-US" b="1" i="0" dirty="0">
                <a:solidFill>
                  <a:srgbClr val="262626"/>
                </a:solidFill>
                <a:effectLst/>
                <a:latin typeface="-apple-system"/>
              </a:rPr>
              <a:t>最耗时</a:t>
            </a:r>
            <a:r>
              <a:rPr lang="zh-CN" altLang="en-US" i="0" dirty="0">
                <a:solidFill>
                  <a:srgbClr val="262626"/>
                </a:solidFill>
                <a:effectLst/>
                <a:latin typeface="-apple-system"/>
              </a:rPr>
              <a:t>的工作。</a:t>
            </a:r>
            <a:endParaRPr lang="en-US" altLang="zh-CN" i="0" dirty="0">
              <a:solidFill>
                <a:srgbClr val="262626"/>
              </a:solidFill>
              <a:effectLst/>
              <a:latin typeface="-apple-system"/>
            </a:endParaRPr>
          </a:p>
          <a:p>
            <a:r>
              <a:rPr lang="zh-CN" altLang="en-US" dirty="0">
                <a:solidFill>
                  <a:srgbClr val="262626"/>
                </a:solidFill>
                <a:latin typeface="-apple-system"/>
              </a:rPr>
              <a:t>同时，</a:t>
            </a:r>
            <a:r>
              <a:rPr lang="zh-CN" altLang="en-US" b="1" dirty="0">
                <a:solidFill>
                  <a:srgbClr val="262626"/>
                </a:solidFill>
                <a:latin typeface="-apple-system"/>
              </a:rPr>
              <a:t>数据集本身要和开发平台严格对应</a:t>
            </a:r>
            <a:r>
              <a:rPr lang="zh-CN" altLang="en-US" dirty="0">
                <a:solidFill>
                  <a:srgbClr val="262626"/>
                </a:solidFill>
                <a:latin typeface="-apple-system"/>
              </a:rPr>
              <a:t>。如果使用</a:t>
            </a:r>
            <a:r>
              <a:rPr lang="en-US" altLang="zh-CN" dirty="0">
                <a:solidFill>
                  <a:srgbClr val="262626"/>
                </a:solidFill>
                <a:latin typeface="-apple-system"/>
              </a:rPr>
              <a:t>32</a:t>
            </a:r>
            <a:r>
              <a:rPr lang="zh-CN" altLang="en-US" dirty="0">
                <a:solidFill>
                  <a:srgbClr val="262626"/>
                </a:solidFill>
                <a:latin typeface="-apple-system"/>
              </a:rPr>
              <a:t>线雷达就不要使用</a:t>
            </a:r>
            <a:r>
              <a:rPr lang="en-US" altLang="zh-CN" dirty="0">
                <a:solidFill>
                  <a:srgbClr val="262626"/>
                </a:solidFill>
                <a:latin typeface="-apple-system"/>
              </a:rPr>
              <a:t>64</a:t>
            </a:r>
            <a:r>
              <a:rPr lang="zh-CN" altLang="en-US" dirty="0">
                <a:solidFill>
                  <a:srgbClr val="262626"/>
                </a:solidFill>
                <a:latin typeface="-apple-system"/>
              </a:rPr>
              <a:t>线雷达的数据。你如果没有地空协同就不要使用直接获取高空视野的数据。（针对感知方面）</a:t>
            </a:r>
            <a:endParaRPr lang="en-US" altLang="zh-CN" dirty="0">
              <a:solidFill>
                <a:srgbClr val="262626"/>
              </a:solidFill>
              <a:latin typeface="-apple-system"/>
            </a:endParaRPr>
          </a:p>
          <a:p>
            <a:r>
              <a:rPr lang="zh-CN" altLang="en-US" dirty="0">
                <a:solidFill>
                  <a:srgbClr val="262626"/>
                </a:solidFill>
                <a:latin typeface="-apple-system"/>
              </a:rPr>
              <a:t>最终，数据集最好能满足</a:t>
            </a:r>
            <a:r>
              <a:rPr lang="zh-CN" altLang="en-US" b="1" dirty="0">
                <a:solidFill>
                  <a:srgbClr val="262626"/>
                </a:solidFill>
                <a:latin typeface="-apple-system"/>
              </a:rPr>
              <a:t>权威性</a:t>
            </a:r>
            <a:r>
              <a:rPr lang="zh-CN" altLang="en-US" dirty="0">
                <a:solidFill>
                  <a:srgbClr val="262626"/>
                </a:solidFill>
                <a:latin typeface="-apple-system"/>
              </a:rPr>
              <a:t>的基础上</a:t>
            </a:r>
            <a:r>
              <a:rPr lang="zh-CN" altLang="en-US" b="1" dirty="0">
                <a:solidFill>
                  <a:srgbClr val="262626"/>
                </a:solidFill>
                <a:latin typeface="-apple-system"/>
              </a:rPr>
              <a:t>尽可能地新</a:t>
            </a:r>
            <a:r>
              <a:rPr lang="zh-CN" altLang="en-US" dirty="0">
                <a:solidFill>
                  <a:srgbClr val="262626"/>
                </a:solidFill>
                <a:latin typeface="-apple-system"/>
              </a:rPr>
              <a:t>。</a:t>
            </a:r>
            <a:endParaRPr lang="en-US" altLang="zh-CN" i="0" dirty="0">
              <a:solidFill>
                <a:srgbClr val="262626"/>
              </a:solidFill>
              <a:effectLst/>
              <a:latin typeface="-apple-system"/>
            </a:endParaRPr>
          </a:p>
        </p:txBody>
      </p:sp>
    </p:spTree>
    <p:extLst>
      <p:ext uri="{BB962C8B-B14F-4D97-AF65-F5344CB8AC3E}">
        <p14:creationId xmlns:p14="http://schemas.microsoft.com/office/powerpoint/2010/main" val="89894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F6917-8C26-FFA8-3EA9-AD581B79D449}"/>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378A322C-1927-E480-4A03-6002C455D1A9}"/>
              </a:ext>
            </a:extLst>
          </p:cNvPr>
          <p:cNvSpPr txBox="1"/>
          <p:nvPr/>
        </p:nvSpPr>
        <p:spPr>
          <a:xfrm>
            <a:off x="0" y="14019"/>
            <a:ext cx="9834167" cy="954107"/>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 </a:t>
            </a:r>
            <a:r>
              <a:rPr lang="en-US" altLang="zh-CN" sz="2800" b="1" dirty="0"/>
              <a:t>--  Argoverse 2 </a:t>
            </a:r>
            <a:r>
              <a:rPr lang="zh-CN" altLang="en-US" sz="2800" b="1" dirty="0"/>
              <a:t>的基本信息与测量方式</a:t>
            </a:r>
            <a:endParaRPr lang="en-US" altLang="zh-CN" sz="2800" dirty="0"/>
          </a:p>
          <a:p>
            <a:endParaRPr lang="zh-CN" altLang="en-US" sz="2800" b="1" dirty="0"/>
          </a:p>
        </p:txBody>
      </p:sp>
      <p:pic>
        <p:nvPicPr>
          <p:cNvPr id="4" name="图片 3">
            <a:extLst>
              <a:ext uri="{FF2B5EF4-FFF2-40B4-BE49-F238E27FC236}">
                <a16:creationId xmlns:a16="http://schemas.microsoft.com/office/drawing/2014/main" id="{B5AF3889-DA16-3D95-521D-9193FCBAEBC3}"/>
              </a:ext>
            </a:extLst>
          </p:cNvPr>
          <p:cNvPicPr>
            <a:picLocks noChangeAspect="1"/>
          </p:cNvPicPr>
          <p:nvPr/>
        </p:nvPicPr>
        <p:blipFill>
          <a:blip r:embed="rId3"/>
          <a:stretch>
            <a:fillRect/>
          </a:stretch>
        </p:blipFill>
        <p:spPr>
          <a:xfrm>
            <a:off x="1401909" y="1320763"/>
            <a:ext cx="9388182" cy="4028511"/>
          </a:xfrm>
          <a:prstGeom prst="rect">
            <a:avLst/>
          </a:prstGeom>
        </p:spPr>
      </p:pic>
      <p:sp>
        <p:nvSpPr>
          <p:cNvPr id="7" name="矩形 6">
            <a:extLst>
              <a:ext uri="{FF2B5EF4-FFF2-40B4-BE49-F238E27FC236}">
                <a16:creationId xmlns:a16="http://schemas.microsoft.com/office/drawing/2014/main" id="{1F30B304-F160-8078-6556-4D3BCC87CABB}"/>
              </a:ext>
            </a:extLst>
          </p:cNvPr>
          <p:cNvSpPr/>
          <p:nvPr/>
        </p:nvSpPr>
        <p:spPr>
          <a:xfrm>
            <a:off x="4081346" y="4797964"/>
            <a:ext cx="3709639" cy="438614"/>
          </a:xfrm>
          <a:prstGeom prst="rect">
            <a:avLst/>
          </a:prstGeom>
          <a:solidFill>
            <a:srgbClr val="FFFF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5EAD1085-5264-AF7F-0113-B14FEF82656D}"/>
              </a:ext>
            </a:extLst>
          </p:cNvPr>
          <p:cNvSpPr txBox="1"/>
          <p:nvPr/>
        </p:nvSpPr>
        <p:spPr>
          <a:xfrm>
            <a:off x="73097" y="5214071"/>
            <a:ext cx="12118903" cy="1200329"/>
          </a:xfrm>
          <a:prstGeom prst="rect">
            <a:avLst/>
          </a:prstGeom>
          <a:noFill/>
        </p:spPr>
        <p:txBody>
          <a:bodyPr wrap="square" rtlCol="0">
            <a:spAutoFit/>
          </a:bodyPr>
          <a:lstStyle/>
          <a:p>
            <a:r>
              <a:rPr lang="en-US" altLang="zh-CN" dirty="0"/>
              <a:t>Submitted on 2 </a:t>
            </a:r>
            <a:r>
              <a:rPr lang="en-US" altLang="zh-CN" b="1" u="sng" dirty="0"/>
              <a:t>Jan 2023</a:t>
            </a:r>
          </a:p>
          <a:p>
            <a:r>
              <a:rPr lang="en-US" altLang="zh-CN" dirty="0"/>
              <a:t>Cited</a:t>
            </a:r>
            <a:r>
              <a:rPr lang="en-US" altLang="zh-CN" b="1" dirty="0"/>
              <a:t> </a:t>
            </a:r>
            <a:r>
              <a:rPr lang="en-US" altLang="zh-CN" b="1" u="sng" dirty="0"/>
              <a:t>722</a:t>
            </a:r>
            <a:r>
              <a:rPr lang="en-US" altLang="zh-CN" b="1" dirty="0"/>
              <a:t> </a:t>
            </a:r>
            <a:r>
              <a:rPr lang="en-US" altLang="zh-CN" dirty="0"/>
              <a:t>times by 2025/05/03</a:t>
            </a:r>
          </a:p>
          <a:p>
            <a:r>
              <a:rPr lang="en-US" altLang="zh-CN" u="sng" dirty="0"/>
              <a:t>Much of driving is </a:t>
            </a:r>
            <a:r>
              <a:rPr lang="en-US" altLang="zh-CN" b="1" u="sng" dirty="0">
                <a:highlight>
                  <a:srgbClr val="00FF00"/>
                </a:highlight>
              </a:rPr>
              <a:t>boring</a:t>
            </a:r>
            <a:r>
              <a:rPr lang="en-US" altLang="zh-CN" dirty="0"/>
              <a:t>. Datasets should focus on the difficult, interesting scenarios where current forecasting and perception systems struggle. Therefore </a:t>
            </a:r>
            <a:r>
              <a:rPr lang="en-US" altLang="zh-CN" b="1" dirty="0"/>
              <a:t>we mine for especially </a:t>
            </a:r>
            <a:r>
              <a:rPr lang="en-US" altLang="zh-CN" b="1" dirty="0">
                <a:highlight>
                  <a:srgbClr val="FFFF00"/>
                </a:highlight>
              </a:rPr>
              <a:t>crowded</a:t>
            </a:r>
            <a:r>
              <a:rPr lang="en-US" altLang="zh-CN" b="1" dirty="0"/>
              <a:t>, </a:t>
            </a:r>
            <a:r>
              <a:rPr lang="en-US" altLang="zh-CN" b="1" dirty="0">
                <a:highlight>
                  <a:srgbClr val="FFFF00"/>
                </a:highlight>
              </a:rPr>
              <a:t>dynamic</a:t>
            </a:r>
            <a:r>
              <a:rPr lang="en-US" altLang="zh-CN" b="1" dirty="0"/>
              <a:t>, and </a:t>
            </a:r>
            <a:r>
              <a:rPr lang="en-US" altLang="zh-CN" b="1" dirty="0">
                <a:highlight>
                  <a:srgbClr val="FFFF00"/>
                </a:highlight>
              </a:rPr>
              <a:t>kinematically unusual </a:t>
            </a:r>
            <a:r>
              <a:rPr lang="en-US" altLang="zh-CN" dirty="0"/>
              <a:t>scenarios.</a:t>
            </a:r>
          </a:p>
        </p:txBody>
      </p:sp>
      <p:sp>
        <p:nvSpPr>
          <p:cNvPr id="9" name="文本框 8">
            <a:extLst>
              <a:ext uri="{FF2B5EF4-FFF2-40B4-BE49-F238E27FC236}">
                <a16:creationId xmlns:a16="http://schemas.microsoft.com/office/drawing/2014/main" id="{BBB8877C-E499-1D05-66EC-03A4E038A097}"/>
              </a:ext>
            </a:extLst>
          </p:cNvPr>
          <p:cNvSpPr txBox="1"/>
          <p:nvPr/>
        </p:nvSpPr>
        <p:spPr>
          <a:xfrm>
            <a:off x="0" y="668567"/>
            <a:ext cx="1338828" cy="369332"/>
          </a:xfrm>
          <a:prstGeom prst="rect">
            <a:avLst/>
          </a:prstGeom>
          <a:noFill/>
        </p:spPr>
        <p:txBody>
          <a:bodyPr wrap="none" rtlCol="0">
            <a:spAutoFit/>
          </a:bodyPr>
          <a:lstStyle/>
          <a:p>
            <a:r>
              <a:rPr lang="en-US" altLang="zh-CN" dirty="0"/>
              <a:t>1. </a:t>
            </a:r>
            <a:r>
              <a:rPr lang="zh-CN" altLang="en-US" dirty="0"/>
              <a:t>基本信息</a:t>
            </a:r>
            <a:endParaRPr lang="en-US" altLang="zh-CN" dirty="0"/>
          </a:p>
        </p:txBody>
      </p:sp>
    </p:spTree>
    <p:extLst>
      <p:ext uri="{BB962C8B-B14F-4D97-AF65-F5344CB8AC3E}">
        <p14:creationId xmlns:p14="http://schemas.microsoft.com/office/powerpoint/2010/main" val="379421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11CB2-7698-3DFD-166B-7CC1984AEF9E}"/>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329EBFE5-23FC-539E-B8B0-6E924CB0E807}"/>
              </a:ext>
            </a:extLst>
          </p:cNvPr>
          <p:cNvSpPr txBox="1"/>
          <p:nvPr/>
        </p:nvSpPr>
        <p:spPr>
          <a:xfrm>
            <a:off x="0" y="14019"/>
            <a:ext cx="6665607" cy="523220"/>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 </a:t>
            </a:r>
            <a:r>
              <a:rPr lang="en-US" altLang="zh-CN" sz="2800" b="1" dirty="0"/>
              <a:t>--</a:t>
            </a:r>
            <a:r>
              <a:rPr lang="zh-CN" altLang="en-US" sz="2800" b="1" dirty="0"/>
              <a:t> 数据集的</a:t>
            </a:r>
            <a:r>
              <a:rPr lang="en-US" altLang="zh-CN" sz="2800" b="1" dirty="0"/>
              <a:t>6</a:t>
            </a:r>
            <a:r>
              <a:rPr lang="zh-CN" altLang="en-US" sz="2800" b="1" dirty="0"/>
              <a:t>大特点</a:t>
            </a:r>
          </a:p>
        </p:txBody>
      </p:sp>
      <p:sp>
        <p:nvSpPr>
          <p:cNvPr id="10" name="文本框 9">
            <a:extLst>
              <a:ext uri="{FF2B5EF4-FFF2-40B4-BE49-F238E27FC236}">
                <a16:creationId xmlns:a16="http://schemas.microsoft.com/office/drawing/2014/main" id="{73C233FB-AE60-53A6-3D0E-04D733BDC106}"/>
              </a:ext>
            </a:extLst>
          </p:cNvPr>
          <p:cNvSpPr txBox="1"/>
          <p:nvPr/>
        </p:nvSpPr>
        <p:spPr>
          <a:xfrm>
            <a:off x="2" y="564497"/>
            <a:ext cx="12192001" cy="923330"/>
          </a:xfrm>
          <a:prstGeom prst="rect">
            <a:avLst/>
          </a:prstGeom>
          <a:noFill/>
        </p:spPr>
        <p:txBody>
          <a:bodyPr wrap="square">
            <a:spAutoFit/>
          </a:bodyPr>
          <a:lstStyle/>
          <a:p>
            <a:r>
              <a:rPr lang="en-US" altLang="zh-CN" b="1" i="1" dirty="0"/>
              <a:t>1. Bigger isn’t always better. </a:t>
            </a:r>
          </a:p>
          <a:p>
            <a:r>
              <a:rPr lang="zh-CN" altLang="en-US" b="1" dirty="0"/>
              <a:t>该数据集的大小与 </a:t>
            </a:r>
            <a:r>
              <a:rPr lang="en-US" altLang="zh-CN" b="1" dirty="0" err="1"/>
              <a:t>nuScenes</a:t>
            </a:r>
            <a:r>
              <a:rPr lang="en-US" altLang="zh-CN" b="1" dirty="0"/>
              <a:t> </a:t>
            </a:r>
            <a:r>
              <a:rPr lang="zh-CN" altLang="en-US" b="1" dirty="0"/>
              <a:t>和 </a:t>
            </a:r>
            <a:r>
              <a:rPr lang="en-US" altLang="zh-CN" b="1" dirty="0"/>
              <a:t>Waymo Open </a:t>
            </a:r>
            <a:r>
              <a:rPr lang="zh-CN" altLang="en-US" b="1" dirty="0"/>
              <a:t>持平。</a:t>
            </a:r>
            <a:r>
              <a:rPr lang="zh-CN" altLang="en-US" dirty="0"/>
              <a:t>并且在后面的</a:t>
            </a:r>
            <a:r>
              <a:rPr lang="en-US" altLang="zh-CN" dirty="0"/>
              <a:t>motion forecasting </a:t>
            </a:r>
            <a:r>
              <a:rPr lang="zh-CN" altLang="en-US" dirty="0"/>
              <a:t>部分，也能看到这种一贯相承的设计思路。（注：数据集的大小 ≠ 数据集的丰富程度）</a:t>
            </a:r>
          </a:p>
        </p:txBody>
      </p:sp>
      <p:sp>
        <p:nvSpPr>
          <p:cNvPr id="11" name="文本框 10">
            <a:extLst>
              <a:ext uri="{FF2B5EF4-FFF2-40B4-BE49-F238E27FC236}">
                <a16:creationId xmlns:a16="http://schemas.microsoft.com/office/drawing/2014/main" id="{BE4D80F1-9C6A-2CF1-6744-8F089646702A}"/>
              </a:ext>
            </a:extLst>
          </p:cNvPr>
          <p:cNvSpPr txBox="1"/>
          <p:nvPr/>
        </p:nvSpPr>
        <p:spPr>
          <a:xfrm>
            <a:off x="0" y="1726936"/>
            <a:ext cx="12192001" cy="923330"/>
          </a:xfrm>
          <a:prstGeom prst="rect">
            <a:avLst/>
          </a:prstGeom>
          <a:noFill/>
        </p:spPr>
        <p:txBody>
          <a:bodyPr wrap="square">
            <a:spAutoFit/>
          </a:bodyPr>
          <a:lstStyle/>
          <a:p>
            <a:r>
              <a:rPr lang="en-US" altLang="zh-CN" b="1" i="1" dirty="0"/>
              <a:t>2. Make every instance count.</a:t>
            </a:r>
          </a:p>
          <a:p>
            <a:r>
              <a:rPr lang="zh-CN" altLang="en-US" i="0" dirty="0">
                <a:solidFill>
                  <a:srgbClr val="262626"/>
                </a:solidFill>
                <a:effectLst/>
                <a:latin typeface="ui-monospace"/>
              </a:rPr>
              <a:t>大多数驾驶场景都很无聊。数据集应聚焦于那些当前预测和感知系统难以应对的、困难且有趣的场景。因此，我们</a:t>
            </a:r>
            <a:r>
              <a:rPr lang="zh-CN" altLang="en-US" b="1" i="0" dirty="0">
                <a:solidFill>
                  <a:srgbClr val="262626"/>
                </a:solidFill>
                <a:effectLst/>
                <a:latin typeface="ui-monospace"/>
              </a:rPr>
              <a:t>特别挖掘了那些人群密集、动态变化大、运动学异常的场景。</a:t>
            </a:r>
            <a:endParaRPr lang="zh-CN" altLang="en-US" b="1" dirty="0"/>
          </a:p>
        </p:txBody>
      </p:sp>
      <p:sp>
        <p:nvSpPr>
          <p:cNvPr id="12" name="文本框 11">
            <a:extLst>
              <a:ext uri="{FF2B5EF4-FFF2-40B4-BE49-F238E27FC236}">
                <a16:creationId xmlns:a16="http://schemas.microsoft.com/office/drawing/2014/main" id="{2DE4CF60-1F88-5722-719D-1AA447ADAED1}"/>
              </a:ext>
            </a:extLst>
          </p:cNvPr>
          <p:cNvSpPr txBox="1"/>
          <p:nvPr/>
        </p:nvSpPr>
        <p:spPr>
          <a:xfrm>
            <a:off x="1" y="2889375"/>
            <a:ext cx="12192001" cy="1200329"/>
          </a:xfrm>
          <a:prstGeom prst="rect">
            <a:avLst/>
          </a:prstGeom>
          <a:noFill/>
        </p:spPr>
        <p:txBody>
          <a:bodyPr wrap="square">
            <a:spAutoFit/>
          </a:bodyPr>
          <a:lstStyle/>
          <a:p>
            <a:r>
              <a:rPr lang="en-US" altLang="zh-CN" b="1" i="1" dirty="0"/>
              <a:t>3. Diversity matters. </a:t>
            </a:r>
          </a:p>
          <a:p>
            <a:r>
              <a:rPr lang="zh-CN" altLang="en-US" dirty="0">
                <a:solidFill>
                  <a:srgbClr val="262626"/>
                </a:solidFill>
                <a:effectLst/>
                <a:latin typeface="ui-monospace"/>
              </a:rPr>
              <a:t>仅在底特律冬天采集的数据，不足以支持在迈阿密检测物体</a:t>
            </a:r>
            <a:r>
              <a:rPr lang="en-US" altLang="zh-CN" dirty="0">
                <a:solidFill>
                  <a:srgbClr val="262626"/>
                </a:solidFill>
                <a:effectLst/>
                <a:latin typeface="ui-monospace"/>
              </a:rPr>
              <a:t>——</a:t>
            </a:r>
            <a:r>
              <a:rPr lang="zh-CN" altLang="en-US" dirty="0">
                <a:solidFill>
                  <a:srgbClr val="262626"/>
                </a:solidFill>
                <a:effectLst/>
                <a:latin typeface="ui-monospace"/>
              </a:rPr>
              <a:t>迈阿密的摩托车出现频率是底特律的</a:t>
            </a:r>
            <a:r>
              <a:rPr lang="en-US" altLang="zh-CN" dirty="0">
                <a:solidFill>
                  <a:srgbClr val="262626"/>
                </a:solidFill>
                <a:effectLst/>
                <a:latin typeface="ui-monospace"/>
              </a:rPr>
              <a:t>15</a:t>
            </a:r>
            <a:r>
              <a:rPr lang="zh-CN" altLang="en-US" dirty="0">
                <a:solidFill>
                  <a:srgbClr val="262626"/>
                </a:solidFill>
                <a:effectLst/>
                <a:latin typeface="ui-monospace"/>
              </a:rPr>
              <a:t>倍。行为模式也有差异，因此在一地学到的行人运动行为可能无法泛化。</a:t>
            </a:r>
            <a:r>
              <a:rPr lang="zh-CN" altLang="en-US" b="1" i="0" dirty="0">
                <a:solidFill>
                  <a:srgbClr val="262626"/>
                </a:solidFill>
                <a:effectLst/>
                <a:latin typeface="ui-monospace"/>
              </a:rPr>
              <a:t>数据集分别采集自六座风格多样的城市</a:t>
            </a:r>
            <a:r>
              <a:rPr lang="en-US" altLang="zh-CN" b="1" i="0" dirty="0">
                <a:solidFill>
                  <a:srgbClr val="262626"/>
                </a:solidFill>
                <a:effectLst/>
                <a:latin typeface="ui-monospace"/>
              </a:rPr>
              <a:t>——</a:t>
            </a:r>
            <a:r>
              <a:rPr lang="zh-CN" altLang="en-US" b="1" i="0" dirty="0">
                <a:solidFill>
                  <a:srgbClr val="262626"/>
                </a:solidFill>
                <a:effectLst/>
                <a:latin typeface="ui-monospace"/>
              </a:rPr>
              <a:t>奥斯汀、底特律、迈阿密、帕洛阿尔托、匹兹堡和华盛顿特区</a:t>
            </a:r>
            <a:r>
              <a:rPr lang="en-US" altLang="zh-CN" b="1" i="0" dirty="0">
                <a:solidFill>
                  <a:srgbClr val="262626"/>
                </a:solidFill>
                <a:effectLst/>
                <a:latin typeface="ui-monospace"/>
              </a:rPr>
              <a:t>——</a:t>
            </a:r>
            <a:r>
              <a:rPr lang="zh-CN" altLang="en-US" b="1" i="0" dirty="0">
                <a:solidFill>
                  <a:srgbClr val="262626"/>
                </a:solidFill>
                <a:effectLst/>
                <a:latin typeface="ui-monospace"/>
              </a:rPr>
              <a:t>同时覆盖了从大雪到晴天等不同季节。</a:t>
            </a:r>
            <a:endParaRPr lang="en-US" altLang="zh-CN" dirty="0"/>
          </a:p>
        </p:txBody>
      </p:sp>
      <p:sp>
        <p:nvSpPr>
          <p:cNvPr id="15" name="文本框 14">
            <a:extLst>
              <a:ext uri="{FF2B5EF4-FFF2-40B4-BE49-F238E27FC236}">
                <a16:creationId xmlns:a16="http://schemas.microsoft.com/office/drawing/2014/main" id="{6D0D1415-08BF-F0ED-82CF-F522E9478724}"/>
              </a:ext>
            </a:extLst>
          </p:cNvPr>
          <p:cNvSpPr txBox="1"/>
          <p:nvPr/>
        </p:nvSpPr>
        <p:spPr>
          <a:xfrm>
            <a:off x="0" y="4328813"/>
            <a:ext cx="12192001" cy="1200329"/>
          </a:xfrm>
          <a:prstGeom prst="rect">
            <a:avLst/>
          </a:prstGeom>
          <a:noFill/>
        </p:spPr>
        <p:txBody>
          <a:bodyPr wrap="square">
            <a:spAutoFit/>
          </a:bodyPr>
          <a:lstStyle/>
          <a:p>
            <a:r>
              <a:rPr lang="en-US" altLang="zh-CN" b="1" i="1" dirty="0"/>
              <a:t>4. Map the world.</a:t>
            </a:r>
          </a:p>
          <a:p>
            <a:r>
              <a:rPr lang="zh-CN" altLang="en-US" dirty="0">
                <a:solidFill>
                  <a:srgbClr val="262626"/>
                </a:solidFill>
                <a:effectLst/>
                <a:latin typeface="ui-monospace"/>
              </a:rPr>
              <a:t>高精地图（</a:t>
            </a:r>
            <a:r>
              <a:rPr lang="en-US" altLang="zh-CN" dirty="0">
                <a:solidFill>
                  <a:srgbClr val="262626"/>
                </a:solidFill>
                <a:effectLst/>
                <a:latin typeface="+mj-lt"/>
              </a:rPr>
              <a:t>HD map</a:t>
            </a:r>
            <a:r>
              <a:rPr lang="zh-CN" altLang="en-US" dirty="0">
                <a:solidFill>
                  <a:srgbClr val="262626"/>
                </a:solidFill>
                <a:effectLst/>
                <a:latin typeface="ui-monospace"/>
              </a:rPr>
              <a:t>）是感知和预测任务中极为有力的先验。</a:t>
            </a:r>
            <a:r>
              <a:rPr lang="en-US" altLang="zh-CN" dirty="0">
                <a:solidFill>
                  <a:srgbClr val="262626"/>
                </a:solidFill>
                <a:effectLst/>
                <a:latin typeface="+mj-lt"/>
              </a:rPr>
              <a:t>Argoverse</a:t>
            </a:r>
            <a:r>
              <a:rPr lang="en-US" altLang="zh-CN" dirty="0">
                <a:solidFill>
                  <a:srgbClr val="262626"/>
                </a:solidFill>
                <a:effectLst/>
                <a:latin typeface="ui-monospace"/>
              </a:rPr>
              <a:t> </a:t>
            </a:r>
            <a:r>
              <a:rPr lang="zh-CN" altLang="en-US" dirty="0">
                <a:solidFill>
                  <a:srgbClr val="262626"/>
                </a:solidFill>
                <a:effectLst/>
                <a:latin typeface="ui-monospace"/>
              </a:rPr>
              <a:t>竞赛表明，越能利用地图信息的算法得分越高。</a:t>
            </a:r>
            <a:r>
              <a:rPr lang="zh-CN" altLang="en-US" b="1" dirty="0">
                <a:solidFill>
                  <a:srgbClr val="262626"/>
                </a:solidFill>
                <a:effectLst/>
                <a:latin typeface="ui-monospace"/>
              </a:rPr>
              <a:t>因此该数据集对地图信息的标注是非常详细的</a:t>
            </a:r>
            <a:r>
              <a:rPr lang="zh-CN" altLang="en-US" dirty="0">
                <a:solidFill>
                  <a:srgbClr val="262626"/>
                </a:solidFill>
                <a:effectLst/>
                <a:latin typeface="ui-monospace"/>
              </a:rPr>
              <a:t>，包括</a:t>
            </a:r>
            <a:r>
              <a:rPr lang="en-US" altLang="zh-CN" b="0" i="0" dirty="0">
                <a:solidFill>
                  <a:srgbClr val="262626"/>
                </a:solidFill>
                <a:effectLst/>
                <a:latin typeface="ui-monospace"/>
              </a:rPr>
              <a:t>3D</a:t>
            </a:r>
            <a:r>
              <a:rPr lang="zh-CN" altLang="en-US" b="0" i="0" dirty="0">
                <a:solidFill>
                  <a:srgbClr val="262626"/>
                </a:solidFill>
                <a:effectLst/>
                <a:latin typeface="ui-monospace"/>
              </a:rPr>
              <a:t>车道线、地面标线、人行横道、更高分辨率的地面高程等丰富信息。</a:t>
            </a:r>
            <a:endParaRPr lang="en-US" altLang="zh-CN" dirty="0"/>
          </a:p>
        </p:txBody>
      </p:sp>
      <p:sp>
        <p:nvSpPr>
          <p:cNvPr id="17" name="文本框 16">
            <a:extLst>
              <a:ext uri="{FF2B5EF4-FFF2-40B4-BE49-F238E27FC236}">
                <a16:creationId xmlns:a16="http://schemas.microsoft.com/office/drawing/2014/main" id="{68263500-5925-4479-F78B-87CC84A60F69}"/>
              </a:ext>
            </a:extLst>
          </p:cNvPr>
          <p:cNvSpPr txBox="1"/>
          <p:nvPr/>
        </p:nvSpPr>
        <p:spPr>
          <a:xfrm>
            <a:off x="0" y="5768251"/>
            <a:ext cx="12192000" cy="1200329"/>
          </a:xfrm>
          <a:prstGeom prst="rect">
            <a:avLst/>
          </a:prstGeom>
          <a:noFill/>
        </p:spPr>
        <p:txBody>
          <a:bodyPr wrap="square">
            <a:spAutoFit/>
          </a:bodyPr>
          <a:lstStyle/>
          <a:p>
            <a:r>
              <a:rPr lang="en-US" altLang="zh-CN" b="1" i="1" dirty="0">
                <a:effectLst/>
                <a:latin typeface="+mj-lt"/>
              </a:rPr>
              <a:t>5. Self-supervise.</a:t>
            </a:r>
          </a:p>
          <a:p>
            <a:r>
              <a:rPr lang="zh-CN" altLang="en-US" dirty="0">
                <a:latin typeface="+mj-lt"/>
              </a:rPr>
              <a:t>利用有标注的数据构建监督学习的系统是非常耗时耗力的事情，因此自监督学习在各个领域都是人们期望的梦想算法。但</a:t>
            </a:r>
            <a:r>
              <a:rPr lang="zh-CN" altLang="en-US" b="1" dirty="0">
                <a:latin typeface="+mj-lt"/>
              </a:rPr>
              <a:t>自监督学习需要庞大的数据量作为支撑</a:t>
            </a:r>
            <a:r>
              <a:rPr lang="zh-CN" altLang="en-US" dirty="0">
                <a:latin typeface="+mj-lt"/>
              </a:rPr>
              <a:t>。因此，该数据集构建了世界上最大的激光雷达数据库 </a:t>
            </a:r>
            <a:r>
              <a:rPr lang="en-US" altLang="zh-CN" dirty="0">
                <a:latin typeface="+mj-lt"/>
              </a:rPr>
              <a:t>(By 2023)</a:t>
            </a:r>
            <a:br>
              <a:rPr lang="en-US" altLang="zh-CN" dirty="0">
                <a:latin typeface="+mj-lt"/>
              </a:rPr>
            </a:br>
            <a:endParaRPr lang="zh-CN" altLang="en-US" dirty="0">
              <a:latin typeface="+mj-lt"/>
            </a:endParaRPr>
          </a:p>
        </p:txBody>
      </p:sp>
    </p:spTree>
    <p:extLst>
      <p:ext uri="{BB962C8B-B14F-4D97-AF65-F5344CB8AC3E}">
        <p14:creationId xmlns:p14="http://schemas.microsoft.com/office/powerpoint/2010/main" val="42336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E31C7-14EA-317D-FBBF-49B2B574C755}"/>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EA4C1524-CDDC-4251-2C72-B440968F0B58}"/>
              </a:ext>
            </a:extLst>
          </p:cNvPr>
          <p:cNvSpPr txBox="1"/>
          <p:nvPr/>
        </p:nvSpPr>
        <p:spPr>
          <a:xfrm>
            <a:off x="0" y="14019"/>
            <a:ext cx="6665607" cy="523220"/>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 </a:t>
            </a:r>
            <a:r>
              <a:rPr lang="en-US" altLang="zh-CN" sz="2800" b="1" dirty="0"/>
              <a:t>--</a:t>
            </a:r>
            <a:r>
              <a:rPr lang="zh-CN" altLang="en-US" sz="2800" b="1" dirty="0"/>
              <a:t> 数据集的</a:t>
            </a:r>
            <a:r>
              <a:rPr lang="en-US" altLang="zh-CN" sz="2800" b="1" dirty="0"/>
              <a:t>6</a:t>
            </a:r>
            <a:r>
              <a:rPr lang="zh-CN" altLang="en-US" sz="2800" b="1" dirty="0"/>
              <a:t>大特点</a:t>
            </a:r>
          </a:p>
        </p:txBody>
      </p:sp>
      <p:sp>
        <p:nvSpPr>
          <p:cNvPr id="2" name="文本框 1">
            <a:extLst>
              <a:ext uri="{FF2B5EF4-FFF2-40B4-BE49-F238E27FC236}">
                <a16:creationId xmlns:a16="http://schemas.microsoft.com/office/drawing/2014/main" id="{637730CD-2914-AD3F-B587-7DED94CB2590}"/>
              </a:ext>
            </a:extLst>
          </p:cNvPr>
          <p:cNvSpPr txBox="1"/>
          <p:nvPr/>
        </p:nvSpPr>
        <p:spPr>
          <a:xfrm>
            <a:off x="0" y="4464703"/>
            <a:ext cx="12153501" cy="1477328"/>
          </a:xfrm>
          <a:prstGeom prst="rect">
            <a:avLst/>
          </a:prstGeom>
          <a:noFill/>
        </p:spPr>
        <p:txBody>
          <a:bodyPr wrap="square">
            <a:spAutoFit/>
          </a:bodyPr>
          <a:lstStyle/>
          <a:p>
            <a:r>
              <a:rPr lang="en-US" altLang="zh-CN" b="1" i="0" dirty="0">
                <a:effectLst/>
                <a:latin typeface="+mj-lt"/>
              </a:rPr>
              <a:t>6. Fight the heavy tail.</a:t>
            </a:r>
          </a:p>
          <a:p>
            <a:r>
              <a:rPr lang="zh-CN" altLang="en-US" dirty="0">
                <a:latin typeface="+mj-lt"/>
              </a:rPr>
              <a:t>普通车辆是常见的，因此评估针对它们的检测和预测成功率是容易的。而对于公交车、骑行用车、婴儿车和轮椅这些罕见的交通参与者的行为预测就困难得多。</a:t>
            </a:r>
            <a:r>
              <a:rPr lang="zh-CN" altLang="en-US" b="1" dirty="0">
                <a:latin typeface="+mj-lt"/>
              </a:rPr>
              <a:t>本数据集</a:t>
            </a:r>
            <a:r>
              <a:rPr lang="zh-CN" altLang="en-US" b="1" i="0" dirty="0">
                <a:solidFill>
                  <a:srgbClr val="262626"/>
                </a:solidFill>
                <a:effectLst/>
                <a:latin typeface="ui-monospace"/>
              </a:rPr>
              <a:t>为传感器和预测数据集引入了迄今为止最大类别体系，并确保为稀有目标提供足够样本量以训练和评测模型。</a:t>
            </a:r>
            <a:endParaRPr lang="en-US" altLang="zh-CN" b="1" i="0" dirty="0">
              <a:solidFill>
                <a:srgbClr val="262626"/>
              </a:solidFill>
              <a:effectLst/>
              <a:latin typeface="+mj-lt"/>
            </a:endParaRPr>
          </a:p>
          <a:p>
            <a:r>
              <a:rPr lang="zh-CN" altLang="en-US" dirty="0">
                <a:solidFill>
                  <a:srgbClr val="262626"/>
                </a:solidFill>
                <a:latin typeface="+mj-lt"/>
              </a:rPr>
              <a:t>从上图可以看出，除</a:t>
            </a:r>
            <a:r>
              <a:rPr lang="en-US" altLang="zh-CN" u="sng" dirty="0">
                <a:solidFill>
                  <a:srgbClr val="262626"/>
                </a:solidFill>
                <a:highlight>
                  <a:srgbClr val="00FF00"/>
                </a:highlight>
                <a:latin typeface="+mj-lt"/>
              </a:rPr>
              <a:t>Sign</a:t>
            </a:r>
            <a:r>
              <a:rPr lang="zh-CN" altLang="en-US" u="sng" dirty="0">
                <a:solidFill>
                  <a:srgbClr val="262626"/>
                </a:solidFill>
                <a:highlight>
                  <a:srgbClr val="00FF00"/>
                </a:highlight>
                <a:latin typeface="+mj-lt"/>
              </a:rPr>
              <a:t>类</a:t>
            </a:r>
            <a:r>
              <a:rPr lang="zh-CN" altLang="en-US" dirty="0">
                <a:solidFill>
                  <a:srgbClr val="262626"/>
                </a:solidFill>
                <a:latin typeface="+mj-lt"/>
              </a:rPr>
              <a:t>和</a:t>
            </a:r>
            <a:r>
              <a:rPr lang="en-US" altLang="zh-CN" u="sng" dirty="0">
                <a:solidFill>
                  <a:srgbClr val="262626"/>
                </a:solidFill>
                <a:highlight>
                  <a:srgbClr val="00FF00"/>
                </a:highlight>
                <a:latin typeface="+mj-lt"/>
              </a:rPr>
              <a:t>Animal</a:t>
            </a:r>
            <a:r>
              <a:rPr lang="zh-CN" altLang="en-US" u="sng" dirty="0">
                <a:solidFill>
                  <a:srgbClr val="262626"/>
                </a:solidFill>
                <a:highlight>
                  <a:srgbClr val="00FF00"/>
                </a:highlight>
                <a:latin typeface="+mj-lt"/>
              </a:rPr>
              <a:t>类</a:t>
            </a:r>
            <a:r>
              <a:rPr lang="zh-CN" altLang="en-US" dirty="0">
                <a:solidFill>
                  <a:srgbClr val="262626"/>
                </a:solidFill>
                <a:latin typeface="+mj-lt"/>
              </a:rPr>
              <a:t>显著少于其他数据集外，其他类别均多于或持平于其他数据集</a:t>
            </a:r>
            <a:endParaRPr lang="zh-CN" altLang="en-US" dirty="0">
              <a:latin typeface="+mj-lt"/>
            </a:endParaRPr>
          </a:p>
        </p:txBody>
      </p:sp>
      <p:pic>
        <p:nvPicPr>
          <p:cNvPr id="4" name="图片 3">
            <a:extLst>
              <a:ext uri="{FF2B5EF4-FFF2-40B4-BE49-F238E27FC236}">
                <a16:creationId xmlns:a16="http://schemas.microsoft.com/office/drawing/2014/main" id="{CCB10434-4AC9-C3EF-E418-8D499CC6B008}"/>
              </a:ext>
            </a:extLst>
          </p:cNvPr>
          <p:cNvPicPr>
            <a:picLocks noChangeAspect="1"/>
          </p:cNvPicPr>
          <p:nvPr/>
        </p:nvPicPr>
        <p:blipFill>
          <a:blip r:embed="rId3"/>
          <a:stretch>
            <a:fillRect/>
          </a:stretch>
        </p:blipFill>
        <p:spPr>
          <a:xfrm>
            <a:off x="-38499" y="615995"/>
            <a:ext cx="12192000" cy="3848708"/>
          </a:xfrm>
          <a:prstGeom prst="rect">
            <a:avLst/>
          </a:prstGeom>
        </p:spPr>
      </p:pic>
      <p:sp>
        <p:nvSpPr>
          <p:cNvPr id="6" name="矩形 5">
            <a:extLst>
              <a:ext uri="{FF2B5EF4-FFF2-40B4-BE49-F238E27FC236}">
                <a16:creationId xmlns:a16="http://schemas.microsoft.com/office/drawing/2014/main" id="{CCB287E0-29E5-8A6D-6607-935A6D6A2538}"/>
              </a:ext>
            </a:extLst>
          </p:cNvPr>
          <p:cNvSpPr/>
          <p:nvPr/>
        </p:nvSpPr>
        <p:spPr>
          <a:xfrm>
            <a:off x="4897120" y="1009968"/>
            <a:ext cx="375920" cy="3033712"/>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74D6696-6DA3-6854-DDE8-80DC7CFEA688}"/>
              </a:ext>
            </a:extLst>
          </p:cNvPr>
          <p:cNvSpPr txBox="1"/>
          <p:nvPr/>
        </p:nvSpPr>
        <p:spPr>
          <a:xfrm>
            <a:off x="5085080" y="640636"/>
            <a:ext cx="896399" cy="369332"/>
          </a:xfrm>
          <a:prstGeom prst="rect">
            <a:avLst/>
          </a:prstGeom>
          <a:noFill/>
        </p:spPr>
        <p:txBody>
          <a:bodyPr wrap="none" rtlCol="0">
            <a:spAutoFit/>
          </a:bodyPr>
          <a:lstStyle/>
          <a:p>
            <a:r>
              <a:rPr lang="en-US" altLang="zh-CN" dirty="0">
                <a:highlight>
                  <a:srgbClr val="00FF00"/>
                </a:highlight>
              </a:rPr>
              <a:t>Sign </a:t>
            </a:r>
            <a:r>
              <a:rPr lang="zh-CN" altLang="en-US" dirty="0">
                <a:highlight>
                  <a:srgbClr val="00FF00"/>
                </a:highlight>
              </a:rPr>
              <a:t>类</a:t>
            </a:r>
          </a:p>
        </p:txBody>
      </p:sp>
      <p:sp>
        <p:nvSpPr>
          <p:cNvPr id="8" name="矩形 7">
            <a:extLst>
              <a:ext uri="{FF2B5EF4-FFF2-40B4-BE49-F238E27FC236}">
                <a16:creationId xmlns:a16="http://schemas.microsoft.com/office/drawing/2014/main" id="{32B4BE78-93F8-6D9E-A243-77FA0251131C}"/>
              </a:ext>
            </a:extLst>
          </p:cNvPr>
          <p:cNvSpPr/>
          <p:nvPr/>
        </p:nvSpPr>
        <p:spPr>
          <a:xfrm>
            <a:off x="11318240" y="3017855"/>
            <a:ext cx="568959" cy="102582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2303D48-F210-CEF5-83DC-EB39FC69867E}"/>
              </a:ext>
            </a:extLst>
          </p:cNvPr>
          <p:cNvSpPr txBox="1"/>
          <p:nvPr/>
        </p:nvSpPr>
        <p:spPr>
          <a:xfrm>
            <a:off x="11045505" y="2679003"/>
            <a:ext cx="1107996" cy="369332"/>
          </a:xfrm>
          <a:prstGeom prst="rect">
            <a:avLst/>
          </a:prstGeom>
          <a:noFill/>
        </p:spPr>
        <p:txBody>
          <a:bodyPr wrap="none" rtlCol="0">
            <a:spAutoFit/>
          </a:bodyPr>
          <a:lstStyle/>
          <a:p>
            <a:r>
              <a:rPr lang="en-US" altLang="zh-CN" u="sng" dirty="0">
                <a:solidFill>
                  <a:srgbClr val="262626"/>
                </a:solidFill>
                <a:highlight>
                  <a:srgbClr val="00FF00"/>
                </a:highlight>
                <a:latin typeface="+mj-lt"/>
              </a:rPr>
              <a:t>Animal</a:t>
            </a:r>
            <a:r>
              <a:rPr lang="zh-CN" altLang="en-US" u="sng" dirty="0">
                <a:solidFill>
                  <a:srgbClr val="262626"/>
                </a:solidFill>
                <a:highlight>
                  <a:srgbClr val="00FF00"/>
                </a:highlight>
                <a:latin typeface="+mj-lt"/>
              </a:rPr>
              <a:t>类</a:t>
            </a:r>
            <a:endParaRPr lang="zh-CN" altLang="en-US" dirty="0">
              <a:highlight>
                <a:srgbClr val="00FF00"/>
              </a:highlight>
            </a:endParaRPr>
          </a:p>
        </p:txBody>
      </p:sp>
    </p:spTree>
    <p:extLst>
      <p:ext uri="{BB962C8B-B14F-4D97-AF65-F5344CB8AC3E}">
        <p14:creationId xmlns:p14="http://schemas.microsoft.com/office/powerpoint/2010/main" val="405405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BF7F-A8A6-1392-02AB-574A9FEA5C1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DB5DC81-EDB8-3606-2769-DC188EF89E68}"/>
              </a:ext>
            </a:extLst>
          </p:cNvPr>
          <p:cNvPicPr>
            <a:picLocks noChangeAspect="1"/>
          </p:cNvPicPr>
          <p:nvPr/>
        </p:nvPicPr>
        <p:blipFill>
          <a:blip r:embed="rId3"/>
          <a:stretch>
            <a:fillRect/>
          </a:stretch>
        </p:blipFill>
        <p:spPr>
          <a:xfrm>
            <a:off x="534245" y="1391886"/>
            <a:ext cx="10640910" cy="5039428"/>
          </a:xfrm>
          <a:prstGeom prst="rect">
            <a:avLst/>
          </a:prstGeom>
        </p:spPr>
      </p:pic>
      <p:sp>
        <p:nvSpPr>
          <p:cNvPr id="13" name="矩形: 圆角 12">
            <a:extLst>
              <a:ext uri="{FF2B5EF4-FFF2-40B4-BE49-F238E27FC236}">
                <a16:creationId xmlns:a16="http://schemas.microsoft.com/office/drawing/2014/main" id="{A4FD0724-95EF-66C0-54F3-F7494B3C76FA}"/>
              </a:ext>
            </a:extLst>
          </p:cNvPr>
          <p:cNvSpPr/>
          <p:nvPr/>
        </p:nvSpPr>
        <p:spPr>
          <a:xfrm>
            <a:off x="4755119" y="822722"/>
            <a:ext cx="4836556" cy="123084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62666B2C-1A91-3F1B-6130-C66C91F2334D}"/>
              </a:ext>
            </a:extLst>
          </p:cNvPr>
          <p:cNvSpPr txBox="1"/>
          <p:nvPr/>
        </p:nvSpPr>
        <p:spPr>
          <a:xfrm>
            <a:off x="0" y="14019"/>
            <a:ext cx="10915650" cy="954107"/>
          </a:xfrm>
          <a:prstGeom prst="rect">
            <a:avLst/>
          </a:prstGeom>
          <a:noFill/>
        </p:spPr>
        <p:txBody>
          <a:bodyPr wrap="square" rtlCol="0">
            <a:spAutoFit/>
          </a:bodyPr>
          <a:lstStyle/>
          <a:p>
            <a:r>
              <a:rPr lang="zh-CN" altLang="en-US" sz="2800" b="1" dirty="0"/>
              <a:t>二、</a:t>
            </a:r>
            <a:r>
              <a:rPr lang="en-US" altLang="zh-CN" sz="2800" b="1" dirty="0"/>
              <a:t>Argoverse 2 </a:t>
            </a:r>
            <a:r>
              <a:rPr lang="zh-CN" altLang="en-US" sz="2800" b="1" dirty="0"/>
              <a:t>介绍 </a:t>
            </a:r>
            <a:r>
              <a:rPr lang="en-US" altLang="zh-CN" sz="2800" b="1" dirty="0"/>
              <a:t>--  Argoverse 2 </a:t>
            </a:r>
            <a:r>
              <a:rPr lang="zh-CN" altLang="en-US" sz="2800" b="1" dirty="0"/>
              <a:t>的基本信息与测量方式</a:t>
            </a:r>
            <a:endParaRPr lang="en-US" altLang="zh-CN" sz="2800" dirty="0"/>
          </a:p>
          <a:p>
            <a:endParaRPr lang="zh-CN" altLang="en-US" sz="2800" b="1" dirty="0"/>
          </a:p>
        </p:txBody>
      </p:sp>
      <p:sp>
        <p:nvSpPr>
          <p:cNvPr id="9" name="文本框 8">
            <a:extLst>
              <a:ext uri="{FF2B5EF4-FFF2-40B4-BE49-F238E27FC236}">
                <a16:creationId xmlns:a16="http://schemas.microsoft.com/office/drawing/2014/main" id="{7E8E2187-0228-81A6-BBEE-91D926C9273B}"/>
              </a:ext>
            </a:extLst>
          </p:cNvPr>
          <p:cNvSpPr txBox="1"/>
          <p:nvPr/>
        </p:nvSpPr>
        <p:spPr>
          <a:xfrm>
            <a:off x="0" y="668567"/>
            <a:ext cx="1338828" cy="369332"/>
          </a:xfrm>
          <a:prstGeom prst="rect">
            <a:avLst/>
          </a:prstGeom>
          <a:noFill/>
        </p:spPr>
        <p:txBody>
          <a:bodyPr wrap="none" rtlCol="0">
            <a:spAutoFit/>
          </a:bodyPr>
          <a:lstStyle/>
          <a:p>
            <a:r>
              <a:rPr lang="en-US" altLang="zh-CN" dirty="0"/>
              <a:t>2. </a:t>
            </a:r>
            <a:r>
              <a:rPr lang="zh-CN" altLang="en-US" dirty="0"/>
              <a:t>测量方式</a:t>
            </a:r>
            <a:endParaRPr lang="en-US" altLang="zh-CN" dirty="0"/>
          </a:p>
        </p:txBody>
      </p:sp>
      <p:sp>
        <p:nvSpPr>
          <p:cNvPr id="12" name="矩形: 圆角 11">
            <a:extLst>
              <a:ext uri="{FF2B5EF4-FFF2-40B4-BE49-F238E27FC236}">
                <a16:creationId xmlns:a16="http://schemas.microsoft.com/office/drawing/2014/main" id="{A6765D1B-CE1F-B485-E96A-3BF805869426}"/>
              </a:ext>
            </a:extLst>
          </p:cNvPr>
          <p:cNvSpPr/>
          <p:nvPr/>
        </p:nvSpPr>
        <p:spPr>
          <a:xfrm>
            <a:off x="669413" y="1692447"/>
            <a:ext cx="3359476" cy="714568"/>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439F866-D717-08A1-BC87-ECC8B1688826}"/>
              </a:ext>
            </a:extLst>
          </p:cNvPr>
          <p:cNvSpPr txBox="1"/>
          <p:nvPr/>
        </p:nvSpPr>
        <p:spPr>
          <a:xfrm>
            <a:off x="669413" y="1692447"/>
            <a:ext cx="3359476" cy="646331"/>
          </a:xfrm>
          <a:prstGeom prst="rect">
            <a:avLst/>
          </a:prstGeom>
          <a:noFill/>
        </p:spPr>
        <p:txBody>
          <a:bodyPr wrap="square" rtlCol="0">
            <a:spAutoFit/>
          </a:bodyPr>
          <a:lstStyle/>
          <a:p>
            <a:r>
              <a:rPr lang="en-US" altLang="zh-CN" b="1" dirty="0">
                <a:solidFill>
                  <a:srgbClr val="4C6C6C"/>
                </a:solidFill>
              </a:rPr>
              <a:t>7</a:t>
            </a:r>
            <a:r>
              <a:rPr lang="zh-CN" altLang="en-US" b="1" dirty="0">
                <a:solidFill>
                  <a:srgbClr val="4C6C6C"/>
                </a:solidFill>
              </a:rPr>
              <a:t>个</a:t>
            </a:r>
            <a:r>
              <a:rPr lang="en-US" altLang="zh-CN" b="1" dirty="0">
                <a:solidFill>
                  <a:srgbClr val="4C6C6C"/>
                </a:solidFill>
              </a:rPr>
              <a:t>20Hz</a:t>
            </a:r>
            <a:r>
              <a:rPr lang="zh-CN" altLang="en-US" b="1" dirty="0">
                <a:solidFill>
                  <a:srgbClr val="4C6C6C"/>
                </a:solidFill>
              </a:rPr>
              <a:t>的高分辨率</a:t>
            </a:r>
            <a:r>
              <a:rPr lang="en-US" altLang="zh-CN" b="1" dirty="0">
                <a:solidFill>
                  <a:srgbClr val="4C6C6C"/>
                </a:solidFill>
              </a:rPr>
              <a:t>(2048*1550)</a:t>
            </a:r>
            <a:r>
              <a:rPr lang="zh-CN" altLang="en-US" b="1" dirty="0">
                <a:solidFill>
                  <a:srgbClr val="4C6C6C"/>
                </a:solidFill>
              </a:rPr>
              <a:t>的相机构成环视摄像头组</a:t>
            </a:r>
          </a:p>
        </p:txBody>
      </p:sp>
      <p:sp>
        <p:nvSpPr>
          <p:cNvPr id="6" name="文本框 5">
            <a:extLst>
              <a:ext uri="{FF2B5EF4-FFF2-40B4-BE49-F238E27FC236}">
                <a16:creationId xmlns:a16="http://schemas.microsoft.com/office/drawing/2014/main" id="{81C04013-C740-0C54-5B6D-EC84DE7E1FCD}"/>
              </a:ext>
            </a:extLst>
          </p:cNvPr>
          <p:cNvSpPr txBox="1"/>
          <p:nvPr/>
        </p:nvSpPr>
        <p:spPr>
          <a:xfrm>
            <a:off x="4755119" y="837977"/>
            <a:ext cx="5693806" cy="1200329"/>
          </a:xfrm>
          <a:prstGeom prst="rect">
            <a:avLst/>
          </a:prstGeom>
          <a:noFill/>
        </p:spPr>
        <p:txBody>
          <a:bodyPr wrap="square" rtlCol="0">
            <a:spAutoFit/>
          </a:bodyPr>
          <a:lstStyle/>
          <a:p>
            <a:r>
              <a:rPr lang="zh-CN" altLang="en-US" b="1" dirty="0">
                <a:solidFill>
                  <a:srgbClr val="4C6C6C"/>
                </a:solidFill>
              </a:rPr>
              <a:t>两台</a:t>
            </a:r>
            <a:r>
              <a:rPr lang="en-US" altLang="zh-CN" b="1" dirty="0">
                <a:solidFill>
                  <a:srgbClr val="4C6C6C"/>
                </a:solidFill>
              </a:rPr>
              <a:t>32</a:t>
            </a:r>
            <a:r>
              <a:rPr lang="zh-CN" altLang="en-US" b="1" dirty="0">
                <a:solidFill>
                  <a:srgbClr val="4C6C6C"/>
                </a:solidFill>
              </a:rPr>
              <a:t>线</a:t>
            </a:r>
            <a:r>
              <a:rPr lang="en-US" altLang="zh-CN" b="1" i="0" dirty="0">
                <a:solidFill>
                  <a:srgbClr val="4C6C6C"/>
                </a:solidFill>
                <a:effectLst/>
                <a:latin typeface="-apple-system"/>
              </a:rPr>
              <a:t>VLP-32C</a:t>
            </a:r>
            <a:r>
              <a:rPr lang="zh-CN" altLang="en-US" b="1" i="0" dirty="0">
                <a:solidFill>
                  <a:srgbClr val="4C6C6C"/>
                </a:solidFill>
                <a:effectLst/>
                <a:latin typeface="-apple-system"/>
              </a:rPr>
              <a:t>观察</a:t>
            </a:r>
            <a:r>
              <a:rPr lang="en-US" altLang="zh-CN" b="1" i="0" dirty="0">
                <a:solidFill>
                  <a:srgbClr val="4C6C6C"/>
                </a:solidFill>
                <a:effectLst/>
                <a:latin typeface="-apple-system"/>
              </a:rPr>
              <a:t>180°×2</a:t>
            </a:r>
            <a:r>
              <a:rPr lang="zh-CN" altLang="en-US" b="1" i="0" dirty="0">
                <a:solidFill>
                  <a:srgbClr val="4C6C6C"/>
                </a:solidFill>
                <a:effectLst/>
                <a:latin typeface="-apple-system"/>
              </a:rPr>
              <a:t>的全域空间</a:t>
            </a:r>
            <a:endParaRPr lang="en-US" altLang="zh-CN" b="1" i="0" dirty="0">
              <a:solidFill>
                <a:srgbClr val="4C6C6C"/>
              </a:solidFill>
              <a:effectLst/>
              <a:latin typeface="-apple-system"/>
            </a:endParaRPr>
          </a:p>
          <a:p>
            <a:r>
              <a:rPr lang="zh-CN" altLang="en-US" b="1" dirty="0">
                <a:solidFill>
                  <a:srgbClr val="4C6C6C"/>
                </a:solidFill>
              </a:rPr>
              <a:t>垂直视场为</a:t>
            </a:r>
            <a:r>
              <a:rPr lang="en-US" altLang="zh-CN" b="1" dirty="0">
                <a:solidFill>
                  <a:srgbClr val="4C6C6C"/>
                </a:solidFill>
              </a:rPr>
              <a:t>40°</a:t>
            </a:r>
          </a:p>
          <a:p>
            <a:r>
              <a:rPr lang="zh-CN" altLang="en-US" b="1" dirty="0">
                <a:solidFill>
                  <a:srgbClr val="4C6C6C"/>
                </a:solidFill>
              </a:rPr>
              <a:t>视距</a:t>
            </a:r>
            <a:r>
              <a:rPr lang="en-US" altLang="zh-CN" b="1" dirty="0">
                <a:solidFill>
                  <a:srgbClr val="4C6C6C"/>
                </a:solidFill>
              </a:rPr>
              <a:t>200m</a:t>
            </a:r>
          </a:p>
          <a:p>
            <a:r>
              <a:rPr lang="zh-CN" altLang="en-US" b="1" dirty="0">
                <a:solidFill>
                  <a:srgbClr val="4C6C6C"/>
                </a:solidFill>
              </a:rPr>
              <a:t>总体上，以</a:t>
            </a:r>
            <a:r>
              <a:rPr lang="en-US" altLang="zh-CN" b="1" dirty="0">
                <a:solidFill>
                  <a:srgbClr val="4C6C6C"/>
                </a:solidFill>
              </a:rPr>
              <a:t>10Hz</a:t>
            </a:r>
            <a:r>
              <a:rPr lang="zh-CN" altLang="en-US" b="1" dirty="0">
                <a:solidFill>
                  <a:srgbClr val="4C6C6C"/>
                </a:solidFill>
              </a:rPr>
              <a:t>的频率产生</a:t>
            </a:r>
            <a:r>
              <a:rPr lang="en-US" altLang="zh-CN" b="1" dirty="0">
                <a:solidFill>
                  <a:srgbClr val="4C6C6C"/>
                </a:solidFill>
              </a:rPr>
              <a:t>107000</a:t>
            </a:r>
            <a:r>
              <a:rPr lang="zh-CN" altLang="en-US" b="1" dirty="0">
                <a:solidFill>
                  <a:srgbClr val="4C6C6C"/>
                </a:solidFill>
              </a:rPr>
              <a:t>个点的点云</a:t>
            </a:r>
          </a:p>
        </p:txBody>
      </p:sp>
      <p:sp>
        <p:nvSpPr>
          <p:cNvPr id="15" name="矩形: 圆角 14">
            <a:extLst>
              <a:ext uri="{FF2B5EF4-FFF2-40B4-BE49-F238E27FC236}">
                <a16:creationId xmlns:a16="http://schemas.microsoft.com/office/drawing/2014/main" id="{A80B8AC7-A8A3-1140-7B27-622E977AAB43}"/>
              </a:ext>
            </a:extLst>
          </p:cNvPr>
          <p:cNvSpPr/>
          <p:nvPr/>
        </p:nvSpPr>
        <p:spPr>
          <a:xfrm>
            <a:off x="7956550" y="3105834"/>
            <a:ext cx="3473451" cy="64633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C3CE3E12-EE83-91EB-53E7-B051D5C2CFEF}"/>
              </a:ext>
            </a:extLst>
          </p:cNvPr>
          <p:cNvSpPr txBox="1"/>
          <p:nvPr/>
        </p:nvSpPr>
        <p:spPr>
          <a:xfrm>
            <a:off x="7956550" y="3105834"/>
            <a:ext cx="3218605" cy="646331"/>
          </a:xfrm>
          <a:prstGeom prst="rect">
            <a:avLst/>
          </a:prstGeom>
          <a:noFill/>
        </p:spPr>
        <p:txBody>
          <a:bodyPr wrap="square" rtlCol="0">
            <a:spAutoFit/>
          </a:bodyPr>
          <a:lstStyle/>
          <a:p>
            <a:r>
              <a:rPr lang="en-US" altLang="zh-CN" b="1" dirty="0">
                <a:solidFill>
                  <a:srgbClr val="4C6C6C"/>
                </a:solidFill>
              </a:rPr>
              <a:t>2</a:t>
            </a:r>
            <a:r>
              <a:rPr lang="zh-CN" altLang="en-US" b="1" dirty="0">
                <a:solidFill>
                  <a:srgbClr val="4C6C6C"/>
                </a:solidFill>
              </a:rPr>
              <a:t>个前视摄像头是</a:t>
            </a:r>
            <a:r>
              <a:rPr lang="en-US" altLang="zh-CN" b="1" dirty="0">
                <a:solidFill>
                  <a:srgbClr val="4C6C6C"/>
                </a:solidFill>
              </a:rPr>
              <a:t>(1550*2048)</a:t>
            </a:r>
          </a:p>
          <a:p>
            <a:r>
              <a:rPr lang="zh-CN" altLang="en-US" b="1" dirty="0">
                <a:solidFill>
                  <a:srgbClr val="4C6C6C"/>
                </a:solidFill>
              </a:rPr>
              <a:t>提升垂直视场的表现</a:t>
            </a:r>
          </a:p>
        </p:txBody>
      </p:sp>
      <p:sp>
        <p:nvSpPr>
          <p:cNvPr id="16" name="矩形: 圆角 15">
            <a:extLst>
              <a:ext uri="{FF2B5EF4-FFF2-40B4-BE49-F238E27FC236}">
                <a16:creationId xmlns:a16="http://schemas.microsoft.com/office/drawing/2014/main" id="{327D5ECA-CFC6-28DC-C1F7-36C744D4EBB0}"/>
              </a:ext>
            </a:extLst>
          </p:cNvPr>
          <p:cNvSpPr/>
          <p:nvPr/>
        </p:nvSpPr>
        <p:spPr>
          <a:xfrm>
            <a:off x="3803138" y="6108148"/>
            <a:ext cx="4512705" cy="36933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F19178C0-02D1-8419-87C3-C475A06C33F0}"/>
              </a:ext>
            </a:extLst>
          </p:cNvPr>
          <p:cNvSpPr txBox="1"/>
          <p:nvPr/>
        </p:nvSpPr>
        <p:spPr>
          <a:xfrm>
            <a:off x="3767601" y="6105061"/>
            <a:ext cx="4548242" cy="369332"/>
          </a:xfrm>
          <a:prstGeom prst="rect">
            <a:avLst/>
          </a:prstGeom>
          <a:noFill/>
        </p:spPr>
        <p:txBody>
          <a:bodyPr wrap="square" rtlCol="0">
            <a:spAutoFit/>
          </a:bodyPr>
          <a:lstStyle/>
          <a:p>
            <a:r>
              <a:rPr lang="zh-CN" altLang="en-US" b="1" dirty="0">
                <a:solidFill>
                  <a:srgbClr val="4C6C6C"/>
                </a:solidFill>
              </a:rPr>
              <a:t>定位上，每个时间戳提供</a:t>
            </a:r>
            <a:r>
              <a:rPr lang="en-US" altLang="zh-CN" b="1" dirty="0">
                <a:solidFill>
                  <a:srgbClr val="4C6C6C"/>
                </a:solidFill>
              </a:rPr>
              <a:t>6-DOF</a:t>
            </a:r>
            <a:r>
              <a:rPr lang="zh-CN" altLang="en-US" b="1" dirty="0">
                <a:solidFill>
                  <a:srgbClr val="4C6C6C"/>
                </a:solidFill>
              </a:rPr>
              <a:t>的定位信息</a:t>
            </a:r>
          </a:p>
        </p:txBody>
      </p:sp>
      <p:cxnSp>
        <p:nvCxnSpPr>
          <p:cNvPr id="19" name="直接箭头连接符 18">
            <a:extLst>
              <a:ext uri="{FF2B5EF4-FFF2-40B4-BE49-F238E27FC236}">
                <a16:creationId xmlns:a16="http://schemas.microsoft.com/office/drawing/2014/main" id="{36C69D08-B485-CFAC-1ED1-B75847BAE272}"/>
              </a:ext>
            </a:extLst>
          </p:cNvPr>
          <p:cNvCxnSpPr>
            <a:cxnSpLocks/>
          </p:cNvCxnSpPr>
          <p:nvPr/>
        </p:nvCxnSpPr>
        <p:spPr>
          <a:xfrm flipV="1">
            <a:off x="3636820" y="1322113"/>
            <a:ext cx="1118299" cy="370334"/>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926DB1F5-942F-F1B0-26D5-6F95F2B597F0}"/>
              </a:ext>
            </a:extLst>
          </p:cNvPr>
          <p:cNvSpPr txBox="1"/>
          <p:nvPr/>
        </p:nvSpPr>
        <p:spPr>
          <a:xfrm>
            <a:off x="1545618" y="825296"/>
            <a:ext cx="2760617" cy="923330"/>
          </a:xfrm>
          <a:prstGeom prst="rect">
            <a:avLst/>
          </a:prstGeom>
          <a:noFill/>
        </p:spPr>
        <p:txBody>
          <a:bodyPr wrap="square" rtlCol="0">
            <a:spAutoFit/>
          </a:bodyPr>
          <a:lstStyle/>
          <a:p>
            <a:r>
              <a:rPr lang="zh-CN" altLang="en-US" b="1" dirty="0">
                <a:solidFill>
                  <a:srgbClr val="156082"/>
                </a:solidFill>
              </a:rPr>
              <a:t>每个时刻总有一个环视摄像头和</a:t>
            </a:r>
            <a:r>
              <a:rPr lang="en-US" altLang="zh-CN" b="1" dirty="0">
                <a:solidFill>
                  <a:srgbClr val="156082"/>
                </a:solidFill>
              </a:rPr>
              <a:t>LiDAR</a:t>
            </a:r>
            <a:r>
              <a:rPr lang="zh-CN" altLang="en-US" b="1" dirty="0">
                <a:solidFill>
                  <a:srgbClr val="156082"/>
                </a:solidFill>
              </a:rPr>
              <a:t>观测同一个位置</a:t>
            </a:r>
          </a:p>
        </p:txBody>
      </p:sp>
    </p:spTree>
    <p:extLst>
      <p:ext uri="{BB962C8B-B14F-4D97-AF65-F5344CB8AC3E}">
        <p14:creationId xmlns:p14="http://schemas.microsoft.com/office/powerpoint/2010/main" val="96867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3660C-0621-0993-5A0F-6192050AF8B1}"/>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2667AF33-0DB6-52A1-7CCA-5A9F8E75B013}"/>
              </a:ext>
            </a:extLst>
          </p:cNvPr>
          <p:cNvSpPr txBox="1"/>
          <p:nvPr/>
        </p:nvSpPr>
        <p:spPr>
          <a:xfrm>
            <a:off x="0" y="-74881"/>
            <a:ext cx="6066084" cy="523220"/>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 </a:t>
            </a:r>
            <a:r>
              <a:rPr lang="en-US" altLang="zh-CN" sz="2800" b="1" dirty="0"/>
              <a:t>–</a:t>
            </a:r>
            <a:r>
              <a:rPr lang="zh-CN" altLang="en-US" sz="2800" b="1" dirty="0"/>
              <a:t> 数据集的组成</a:t>
            </a:r>
          </a:p>
        </p:txBody>
      </p:sp>
      <p:pic>
        <p:nvPicPr>
          <p:cNvPr id="10" name="图片 9">
            <a:extLst>
              <a:ext uri="{FF2B5EF4-FFF2-40B4-BE49-F238E27FC236}">
                <a16:creationId xmlns:a16="http://schemas.microsoft.com/office/drawing/2014/main" id="{19FF8045-52C7-5F55-071E-5CABB2B93DDC}"/>
              </a:ext>
            </a:extLst>
          </p:cNvPr>
          <p:cNvPicPr>
            <a:picLocks noChangeAspect="1"/>
          </p:cNvPicPr>
          <p:nvPr/>
        </p:nvPicPr>
        <p:blipFill>
          <a:blip r:embed="rId3"/>
          <a:stretch>
            <a:fillRect/>
          </a:stretch>
        </p:blipFill>
        <p:spPr>
          <a:xfrm>
            <a:off x="206483" y="483596"/>
            <a:ext cx="2765317" cy="3924848"/>
          </a:xfrm>
          <a:prstGeom prst="rect">
            <a:avLst/>
          </a:prstGeom>
        </p:spPr>
      </p:pic>
      <p:sp>
        <p:nvSpPr>
          <p:cNvPr id="11" name="文本框 10">
            <a:extLst>
              <a:ext uri="{FF2B5EF4-FFF2-40B4-BE49-F238E27FC236}">
                <a16:creationId xmlns:a16="http://schemas.microsoft.com/office/drawing/2014/main" id="{C98327F9-1F5F-E015-B705-CDA48E48B7E1}"/>
              </a:ext>
            </a:extLst>
          </p:cNvPr>
          <p:cNvSpPr txBox="1"/>
          <p:nvPr/>
        </p:nvSpPr>
        <p:spPr>
          <a:xfrm>
            <a:off x="816083" y="4408444"/>
            <a:ext cx="1648849" cy="646331"/>
          </a:xfrm>
          <a:prstGeom prst="rect">
            <a:avLst/>
          </a:prstGeom>
          <a:noFill/>
        </p:spPr>
        <p:txBody>
          <a:bodyPr wrap="none" rtlCol="0">
            <a:spAutoFit/>
          </a:bodyPr>
          <a:lstStyle/>
          <a:p>
            <a:pPr algn="ctr"/>
            <a:r>
              <a:rPr lang="en-US" altLang="zh-CN" b="1" dirty="0"/>
              <a:t>Sensor Dataset</a:t>
            </a:r>
          </a:p>
          <a:p>
            <a:pPr algn="ctr"/>
            <a:r>
              <a:rPr lang="en-US" altLang="zh-CN" b="1" dirty="0"/>
              <a:t>1024GB</a:t>
            </a:r>
          </a:p>
        </p:txBody>
      </p:sp>
      <p:sp>
        <p:nvSpPr>
          <p:cNvPr id="12" name="文本框 11">
            <a:extLst>
              <a:ext uri="{FF2B5EF4-FFF2-40B4-BE49-F238E27FC236}">
                <a16:creationId xmlns:a16="http://schemas.microsoft.com/office/drawing/2014/main" id="{BC134FC8-98CE-994D-5BC9-E706FB0CB442}"/>
              </a:ext>
            </a:extLst>
          </p:cNvPr>
          <p:cNvSpPr txBox="1"/>
          <p:nvPr/>
        </p:nvSpPr>
        <p:spPr>
          <a:xfrm>
            <a:off x="143632" y="4980976"/>
            <a:ext cx="3063645" cy="923330"/>
          </a:xfrm>
          <a:prstGeom prst="rect">
            <a:avLst/>
          </a:prstGeom>
          <a:noFill/>
        </p:spPr>
        <p:txBody>
          <a:bodyPr wrap="square" rtlCol="0">
            <a:spAutoFit/>
          </a:bodyPr>
          <a:lstStyle/>
          <a:p>
            <a:r>
              <a:rPr lang="zh-CN" altLang="en-US" dirty="0"/>
              <a:t>数据包含：</a:t>
            </a:r>
            <a:r>
              <a:rPr lang="zh-CN" altLang="en-US" b="1" i="0" dirty="0">
                <a:effectLst/>
                <a:latin typeface="PingFang SC"/>
              </a:rPr>
              <a:t>环视相机图像，</a:t>
            </a:r>
            <a:r>
              <a:rPr lang="en-US" altLang="zh-CN" b="1" i="0" dirty="0">
                <a:effectLst/>
                <a:latin typeface="PingFang SC"/>
              </a:rPr>
              <a:t>LiDAR</a:t>
            </a:r>
            <a:r>
              <a:rPr lang="zh-CN" altLang="en-US" b="1" i="0" dirty="0">
                <a:effectLst/>
                <a:latin typeface="PingFang SC"/>
              </a:rPr>
              <a:t>点云，</a:t>
            </a:r>
            <a:r>
              <a:rPr lang="en-US" altLang="zh-CN" b="1" i="0" dirty="0">
                <a:effectLst/>
                <a:latin typeface="PingFang SC"/>
              </a:rPr>
              <a:t>HD Map</a:t>
            </a:r>
            <a:r>
              <a:rPr lang="zh-CN" altLang="en-US" b="1" i="0" dirty="0">
                <a:effectLst/>
                <a:latin typeface="PingFang SC"/>
              </a:rPr>
              <a:t>，</a:t>
            </a:r>
            <a:r>
              <a:rPr lang="en-US" altLang="zh-CN" b="1" i="0" dirty="0">
                <a:solidFill>
                  <a:srgbClr val="262626"/>
                </a:solidFill>
                <a:effectLst/>
                <a:latin typeface="-apple-system"/>
              </a:rPr>
              <a:t>6-DOF</a:t>
            </a:r>
            <a:r>
              <a:rPr lang="zh-CN" altLang="en-US" b="1" i="0" dirty="0">
                <a:solidFill>
                  <a:srgbClr val="262626"/>
                </a:solidFill>
                <a:effectLst/>
                <a:latin typeface="-apple-system"/>
              </a:rPr>
              <a:t>信息</a:t>
            </a:r>
            <a:endParaRPr lang="zh-CN" altLang="en-US" dirty="0"/>
          </a:p>
        </p:txBody>
      </p:sp>
      <p:pic>
        <p:nvPicPr>
          <p:cNvPr id="14" name="图片 13">
            <a:extLst>
              <a:ext uri="{FF2B5EF4-FFF2-40B4-BE49-F238E27FC236}">
                <a16:creationId xmlns:a16="http://schemas.microsoft.com/office/drawing/2014/main" id="{CD3D3827-99E0-ADC0-C914-AA6D31EF86E1}"/>
              </a:ext>
            </a:extLst>
          </p:cNvPr>
          <p:cNvPicPr>
            <a:picLocks noChangeAspect="1"/>
          </p:cNvPicPr>
          <p:nvPr/>
        </p:nvPicPr>
        <p:blipFill>
          <a:blip r:embed="rId4"/>
          <a:srcRect r="20408"/>
          <a:stretch/>
        </p:blipFill>
        <p:spPr>
          <a:xfrm>
            <a:off x="3410477" y="483596"/>
            <a:ext cx="2765317" cy="3924848"/>
          </a:xfrm>
          <a:prstGeom prst="rect">
            <a:avLst/>
          </a:prstGeom>
        </p:spPr>
      </p:pic>
      <p:sp>
        <p:nvSpPr>
          <p:cNvPr id="15" name="文本框 14">
            <a:extLst>
              <a:ext uri="{FF2B5EF4-FFF2-40B4-BE49-F238E27FC236}">
                <a16:creationId xmlns:a16="http://schemas.microsoft.com/office/drawing/2014/main" id="{CFF2B678-CAF3-FACC-234F-CE5E39CD066D}"/>
              </a:ext>
            </a:extLst>
          </p:cNvPr>
          <p:cNvSpPr txBox="1"/>
          <p:nvPr/>
        </p:nvSpPr>
        <p:spPr>
          <a:xfrm>
            <a:off x="4016990" y="4408444"/>
            <a:ext cx="1704313" cy="646331"/>
          </a:xfrm>
          <a:prstGeom prst="rect">
            <a:avLst/>
          </a:prstGeom>
          <a:noFill/>
        </p:spPr>
        <p:txBody>
          <a:bodyPr wrap="none" rtlCol="0">
            <a:spAutoFit/>
          </a:bodyPr>
          <a:lstStyle/>
          <a:p>
            <a:pPr algn="ctr"/>
            <a:r>
              <a:rPr lang="en-US" altLang="zh-CN" b="1" dirty="0"/>
              <a:t>LiDAR Dataset</a:t>
            </a:r>
          </a:p>
          <a:p>
            <a:pPr algn="ctr"/>
            <a:r>
              <a:rPr lang="en-US" altLang="zh-CN" b="1" dirty="0"/>
              <a:t>1024GB</a:t>
            </a:r>
            <a:endParaRPr lang="zh-CN" altLang="en-US" b="1" dirty="0"/>
          </a:p>
        </p:txBody>
      </p:sp>
      <p:sp>
        <p:nvSpPr>
          <p:cNvPr id="17" name="文本框 16">
            <a:extLst>
              <a:ext uri="{FF2B5EF4-FFF2-40B4-BE49-F238E27FC236}">
                <a16:creationId xmlns:a16="http://schemas.microsoft.com/office/drawing/2014/main" id="{426864F7-A766-E44B-97B6-13644A27D935}"/>
              </a:ext>
            </a:extLst>
          </p:cNvPr>
          <p:cNvSpPr txBox="1"/>
          <p:nvPr/>
        </p:nvSpPr>
        <p:spPr>
          <a:xfrm>
            <a:off x="3302094" y="4981012"/>
            <a:ext cx="3159560" cy="1477328"/>
          </a:xfrm>
          <a:prstGeom prst="rect">
            <a:avLst/>
          </a:prstGeom>
          <a:noFill/>
        </p:spPr>
        <p:txBody>
          <a:bodyPr wrap="square">
            <a:spAutoFit/>
          </a:bodyPr>
          <a:lstStyle/>
          <a:p>
            <a:r>
              <a:rPr lang="en-US" altLang="zh-CN" b="0" i="0" dirty="0">
                <a:solidFill>
                  <a:srgbClr val="262626"/>
                </a:solidFill>
                <a:effectLst/>
                <a:latin typeface="-apple-system"/>
              </a:rPr>
              <a:t>Lidar</a:t>
            </a:r>
            <a:r>
              <a:rPr lang="zh-CN" altLang="en-US" b="0" i="0" dirty="0">
                <a:solidFill>
                  <a:srgbClr val="262626"/>
                </a:solidFill>
                <a:effectLst/>
                <a:latin typeface="-apple-system"/>
              </a:rPr>
              <a:t>特性：</a:t>
            </a:r>
            <a:r>
              <a:rPr lang="en-US" altLang="zh-CN" b="0" i="0" dirty="0">
                <a:solidFill>
                  <a:srgbClr val="262626"/>
                </a:solidFill>
                <a:effectLst/>
                <a:latin typeface="-apple-system"/>
              </a:rPr>
              <a:t>10Hz</a:t>
            </a:r>
            <a:r>
              <a:rPr lang="zh-CN" altLang="en-US" b="0" i="0" dirty="0">
                <a:solidFill>
                  <a:srgbClr val="262626"/>
                </a:solidFill>
                <a:effectLst/>
                <a:latin typeface="-apple-system"/>
              </a:rPr>
              <a:t>，</a:t>
            </a:r>
            <a:r>
              <a:rPr lang="zh-CN" altLang="en-US" b="1" i="0" dirty="0">
                <a:solidFill>
                  <a:srgbClr val="262626"/>
                </a:solidFill>
                <a:effectLst/>
                <a:latin typeface="-apple-system"/>
              </a:rPr>
              <a:t>两台</a:t>
            </a:r>
            <a:r>
              <a:rPr lang="en-US" altLang="zh-CN" b="0" i="0" dirty="0">
                <a:solidFill>
                  <a:srgbClr val="262626"/>
                </a:solidFill>
                <a:effectLst/>
                <a:latin typeface="-apple-system"/>
              </a:rPr>
              <a:t>32</a:t>
            </a:r>
            <a:r>
              <a:rPr lang="zh-CN" altLang="en-US" b="0" i="0" dirty="0">
                <a:solidFill>
                  <a:srgbClr val="262626"/>
                </a:solidFill>
                <a:effectLst/>
                <a:latin typeface="-apple-system"/>
              </a:rPr>
              <a:t>线雷达同向旋转</a:t>
            </a:r>
            <a:r>
              <a:rPr lang="zh-CN" altLang="en-US" dirty="0">
                <a:solidFill>
                  <a:srgbClr val="262626"/>
                </a:solidFill>
                <a:latin typeface="-apple-system"/>
              </a:rPr>
              <a:t>，</a:t>
            </a:r>
            <a:r>
              <a:rPr lang="zh-CN" altLang="en-US" b="0" i="0" dirty="0">
                <a:solidFill>
                  <a:srgbClr val="262626"/>
                </a:solidFill>
                <a:effectLst/>
                <a:latin typeface="-apple-system"/>
              </a:rPr>
              <a:t>所有的激光雷达回波都以</a:t>
            </a:r>
            <a:r>
              <a:rPr lang="zh-CN" altLang="en-US" b="1" i="0" dirty="0">
                <a:solidFill>
                  <a:srgbClr val="262626"/>
                </a:solidFill>
                <a:effectLst/>
                <a:latin typeface="-apple-system"/>
              </a:rPr>
              <a:t>自车参考系</a:t>
            </a:r>
            <a:r>
              <a:rPr lang="zh-CN" altLang="en-US" b="0" i="0" dirty="0">
                <a:solidFill>
                  <a:srgbClr val="262626"/>
                </a:solidFill>
                <a:effectLst/>
                <a:latin typeface="-apple-system"/>
              </a:rPr>
              <a:t>表示。</a:t>
            </a:r>
            <a:endParaRPr lang="en-US" altLang="zh-CN" b="0" i="0" dirty="0">
              <a:solidFill>
                <a:srgbClr val="262626"/>
              </a:solidFill>
              <a:effectLst/>
              <a:latin typeface="-apple-system"/>
            </a:endParaRPr>
          </a:p>
          <a:p>
            <a:r>
              <a:rPr lang="zh-CN" altLang="en-US" b="0" i="0" dirty="0">
                <a:solidFill>
                  <a:srgbClr val="262626"/>
                </a:solidFill>
                <a:effectLst/>
                <a:latin typeface="-apple-system"/>
              </a:rPr>
              <a:t>雷达信息中没有</a:t>
            </a:r>
            <a:r>
              <a:rPr lang="en-US" altLang="zh-CN" dirty="0">
                <a:solidFill>
                  <a:srgbClr val="262626"/>
                </a:solidFill>
                <a:latin typeface="-apple-system"/>
              </a:rPr>
              <a:t>3D</a:t>
            </a:r>
            <a:r>
              <a:rPr lang="zh-CN" altLang="en-US" dirty="0">
                <a:solidFill>
                  <a:srgbClr val="262626"/>
                </a:solidFill>
                <a:latin typeface="-apple-system"/>
              </a:rPr>
              <a:t>标注，但是配有 </a:t>
            </a:r>
            <a:r>
              <a:rPr lang="en-US" altLang="zh-CN" dirty="0">
                <a:solidFill>
                  <a:srgbClr val="262626"/>
                </a:solidFill>
                <a:latin typeface="-apple-system"/>
              </a:rPr>
              <a:t>HD</a:t>
            </a:r>
            <a:r>
              <a:rPr lang="zh-CN" altLang="en-US" dirty="0">
                <a:solidFill>
                  <a:srgbClr val="262626"/>
                </a:solidFill>
                <a:latin typeface="-apple-system"/>
              </a:rPr>
              <a:t>地图</a:t>
            </a:r>
            <a:endParaRPr lang="en-US" altLang="zh-CN" b="0" i="0" dirty="0">
              <a:solidFill>
                <a:srgbClr val="262626"/>
              </a:solidFill>
              <a:effectLst/>
              <a:latin typeface="-apple-system"/>
            </a:endParaRPr>
          </a:p>
        </p:txBody>
      </p:sp>
      <p:sp>
        <p:nvSpPr>
          <p:cNvPr id="18" name="文本框 17">
            <a:extLst>
              <a:ext uri="{FF2B5EF4-FFF2-40B4-BE49-F238E27FC236}">
                <a16:creationId xmlns:a16="http://schemas.microsoft.com/office/drawing/2014/main" id="{9F5CE874-8269-0383-5709-E7C7F33042BC}"/>
              </a:ext>
            </a:extLst>
          </p:cNvPr>
          <p:cNvSpPr txBox="1"/>
          <p:nvPr/>
        </p:nvSpPr>
        <p:spPr>
          <a:xfrm>
            <a:off x="143632" y="6262469"/>
            <a:ext cx="3063645" cy="646331"/>
          </a:xfrm>
          <a:prstGeom prst="rect">
            <a:avLst/>
          </a:prstGeom>
          <a:noFill/>
        </p:spPr>
        <p:txBody>
          <a:bodyPr wrap="square" rtlCol="0">
            <a:spAutoFit/>
          </a:bodyPr>
          <a:lstStyle/>
          <a:p>
            <a:r>
              <a:rPr lang="zh-CN" altLang="en-US" dirty="0"/>
              <a:t>适用于：目标检测，目标跟踪，</a:t>
            </a:r>
            <a:r>
              <a:rPr lang="en-US" altLang="zh-CN" dirty="0"/>
              <a:t>3D</a:t>
            </a:r>
            <a:r>
              <a:rPr lang="zh-CN" altLang="en-US" dirty="0"/>
              <a:t>重建等</a:t>
            </a:r>
            <a:r>
              <a:rPr lang="zh-CN" altLang="en-US" b="1" dirty="0"/>
              <a:t>感知任务</a:t>
            </a:r>
          </a:p>
        </p:txBody>
      </p:sp>
      <p:sp>
        <p:nvSpPr>
          <p:cNvPr id="19" name="文本框 18">
            <a:extLst>
              <a:ext uri="{FF2B5EF4-FFF2-40B4-BE49-F238E27FC236}">
                <a16:creationId xmlns:a16="http://schemas.microsoft.com/office/drawing/2014/main" id="{8B2759FA-CBA1-4ADF-ED86-26ECA16D5018}"/>
              </a:ext>
            </a:extLst>
          </p:cNvPr>
          <p:cNvSpPr txBox="1"/>
          <p:nvPr/>
        </p:nvSpPr>
        <p:spPr>
          <a:xfrm>
            <a:off x="3302094" y="6525449"/>
            <a:ext cx="3063645" cy="369332"/>
          </a:xfrm>
          <a:prstGeom prst="rect">
            <a:avLst/>
          </a:prstGeom>
          <a:noFill/>
        </p:spPr>
        <p:txBody>
          <a:bodyPr wrap="square" rtlCol="0">
            <a:spAutoFit/>
          </a:bodyPr>
          <a:lstStyle/>
          <a:p>
            <a:r>
              <a:rPr lang="zh-CN" altLang="en-US" dirty="0"/>
              <a:t>适用于：</a:t>
            </a:r>
            <a:r>
              <a:rPr lang="zh-CN" altLang="en-US" b="1" dirty="0"/>
              <a:t>自监督学习</a:t>
            </a:r>
            <a:r>
              <a:rPr lang="zh-CN" altLang="en-US" dirty="0"/>
              <a:t>算法</a:t>
            </a:r>
            <a:endParaRPr lang="zh-CN" altLang="en-US" b="1" dirty="0"/>
          </a:p>
        </p:txBody>
      </p:sp>
      <p:pic>
        <p:nvPicPr>
          <p:cNvPr id="21" name="图片 20">
            <a:extLst>
              <a:ext uri="{FF2B5EF4-FFF2-40B4-BE49-F238E27FC236}">
                <a16:creationId xmlns:a16="http://schemas.microsoft.com/office/drawing/2014/main" id="{6F41C47B-6FDD-0EE0-3554-84151B324BFA}"/>
              </a:ext>
            </a:extLst>
          </p:cNvPr>
          <p:cNvPicPr>
            <a:picLocks noChangeAspect="1"/>
          </p:cNvPicPr>
          <p:nvPr/>
        </p:nvPicPr>
        <p:blipFill>
          <a:blip r:embed="rId5"/>
          <a:srcRect r="28136"/>
          <a:stretch/>
        </p:blipFill>
        <p:spPr>
          <a:xfrm>
            <a:off x="6555416" y="459500"/>
            <a:ext cx="2531578" cy="3948941"/>
          </a:xfrm>
          <a:prstGeom prst="rect">
            <a:avLst/>
          </a:prstGeom>
        </p:spPr>
      </p:pic>
      <p:sp>
        <p:nvSpPr>
          <p:cNvPr id="22" name="文本框 21">
            <a:extLst>
              <a:ext uri="{FF2B5EF4-FFF2-40B4-BE49-F238E27FC236}">
                <a16:creationId xmlns:a16="http://schemas.microsoft.com/office/drawing/2014/main" id="{B42DC442-C04B-E06E-36C8-20D645721CF2}"/>
              </a:ext>
            </a:extLst>
          </p:cNvPr>
          <p:cNvSpPr txBox="1"/>
          <p:nvPr/>
        </p:nvSpPr>
        <p:spPr>
          <a:xfrm>
            <a:off x="6541629" y="4968276"/>
            <a:ext cx="2545365" cy="923330"/>
          </a:xfrm>
          <a:prstGeom prst="rect">
            <a:avLst/>
          </a:prstGeom>
          <a:noFill/>
        </p:spPr>
        <p:txBody>
          <a:bodyPr wrap="square" rtlCol="0">
            <a:spAutoFit/>
          </a:bodyPr>
          <a:lstStyle/>
          <a:p>
            <a:r>
              <a:rPr lang="zh-CN" altLang="en-US" dirty="0"/>
              <a:t>数据包含：</a:t>
            </a:r>
            <a:r>
              <a:rPr lang="zh-CN" altLang="en-US" b="1" dirty="0">
                <a:latin typeface="PingFang SC"/>
              </a:rPr>
              <a:t>高精地图信息</a:t>
            </a:r>
            <a:r>
              <a:rPr lang="zh-CN" altLang="en-US" dirty="0">
                <a:latin typeface="PingFang SC"/>
              </a:rPr>
              <a:t>与</a:t>
            </a:r>
            <a:r>
              <a:rPr lang="zh-CN" altLang="en-US" b="1" dirty="0">
                <a:latin typeface="PingFang SC"/>
              </a:rPr>
              <a:t>各类交通参与者信息</a:t>
            </a:r>
            <a:endParaRPr lang="zh-CN" altLang="en-US" b="1" dirty="0"/>
          </a:p>
        </p:txBody>
      </p:sp>
      <p:sp>
        <p:nvSpPr>
          <p:cNvPr id="23" name="文本框 22">
            <a:extLst>
              <a:ext uri="{FF2B5EF4-FFF2-40B4-BE49-F238E27FC236}">
                <a16:creationId xmlns:a16="http://schemas.microsoft.com/office/drawing/2014/main" id="{EA937BAB-7572-5553-676B-66C32C4044D4}"/>
              </a:ext>
            </a:extLst>
          </p:cNvPr>
          <p:cNvSpPr txBox="1"/>
          <p:nvPr/>
        </p:nvSpPr>
        <p:spPr>
          <a:xfrm>
            <a:off x="6568648" y="6203784"/>
            <a:ext cx="2545365" cy="646331"/>
          </a:xfrm>
          <a:prstGeom prst="rect">
            <a:avLst/>
          </a:prstGeom>
          <a:noFill/>
        </p:spPr>
        <p:txBody>
          <a:bodyPr wrap="square" rtlCol="0">
            <a:spAutoFit/>
          </a:bodyPr>
          <a:lstStyle/>
          <a:p>
            <a:r>
              <a:rPr lang="zh-CN" altLang="en-US" dirty="0"/>
              <a:t>适用于：</a:t>
            </a:r>
            <a:r>
              <a:rPr lang="zh-CN" altLang="en-US" b="0" i="0" dirty="0">
                <a:solidFill>
                  <a:srgbClr val="262626"/>
                </a:solidFill>
                <a:effectLst/>
                <a:latin typeface="-apple-system"/>
              </a:rPr>
              <a:t>多主体轨迹预测、行为理解等研究。</a:t>
            </a:r>
            <a:endParaRPr lang="zh-CN" altLang="en-US" b="1" dirty="0"/>
          </a:p>
        </p:txBody>
      </p:sp>
      <p:pic>
        <p:nvPicPr>
          <p:cNvPr id="25" name="图片 24">
            <a:extLst>
              <a:ext uri="{FF2B5EF4-FFF2-40B4-BE49-F238E27FC236}">
                <a16:creationId xmlns:a16="http://schemas.microsoft.com/office/drawing/2014/main" id="{6451E9AA-BC62-EAAE-7B6B-FC2EF3822A60}"/>
              </a:ext>
            </a:extLst>
          </p:cNvPr>
          <p:cNvPicPr>
            <a:picLocks noChangeAspect="1"/>
          </p:cNvPicPr>
          <p:nvPr/>
        </p:nvPicPr>
        <p:blipFill>
          <a:blip r:embed="rId6"/>
          <a:stretch>
            <a:fillRect/>
          </a:stretch>
        </p:blipFill>
        <p:spPr>
          <a:xfrm>
            <a:off x="9426683" y="419546"/>
            <a:ext cx="2699984" cy="3988895"/>
          </a:xfrm>
          <a:prstGeom prst="rect">
            <a:avLst/>
          </a:prstGeom>
        </p:spPr>
      </p:pic>
      <p:sp>
        <p:nvSpPr>
          <p:cNvPr id="26" name="文本框 25">
            <a:extLst>
              <a:ext uri="{FF2B5EF4-FFF2-40B4-BE49-F238E27FC236}">
                <a16:creationId xmlns:a16="http://schemas.microsoft.com/office/drawing/2014/main" id="{CD09E746-2B6B-5164-51D1-7283363E15C1}"/>
              </a:ext>
            </a:extLst>
          </p:cNvPr>
          <p:cNvSpPr txBox="1"/>
          <p:nvPr/>
        </p:nvSpPr>
        <p:spPr>
          <a:xfrm>
            <a:off x="6766493" y="4408444"/>
            <a:ext cx="2110514" cy="646331"/>
          </a:xfrm>
          <a:prstGeom prst="rect">
            <a:avLst/>
          </a:prstGeom>
          <a:noFill/>
        </p:spPr>
        <p:txBody>
          <a:bodyPr wrap="none" rtlCol="0">
            <a:spAutoFit/>
          </a:bodyPr>
          <a:lstStyle/>
          <a:p>
            <a:pPr algn="ctr"/>
            <a:r>
              <a:rPr lang="en-US" altLang="zh-CN" b="1" dirty="0"/>
              <a:t>Motion Forecasting</a:t>
            </a:r>
          </a:p>
          <a:p>
            <a:pPr algn="ctr"/>
            <a:r>
              <a:rPr lang="en-US" altLang="zh-CN" b="1" dirty="0"/>
              <a:t>52GB</a:t>
            </a:r>
            <a:endParaRPr lang="zh-CN" altLang="en-US" b="1" dirty="0"/>
          </a:p>
        </p:txBody>
      </p:sp>
      <p:sp>
        <p:nvSpPr>
          <p:cNvPr id="30" name="文本框 29">
            <a:extLst>
              <a:ext uri="{FF2B5EF4-FFF2-40B4-BE49-F238E27FC236}">
                <a16:creationId xmlns:a16="http://schemas.microsoft.com/office/drawing/2014/main" id="{C55ED930-4995-6A2F-47D4-C22B5D093B6F}"/>
              </a:ext>
            </a:extLst>
          </p:cNvPr>
          <p:cNvSpPr txBox="1"/>
          <p:nvPr/>
        </p:nvSpPr>
        <p:spPr>
          <a:xfrm>
            <a:off x="9600716" y="4401423"/>
            <a:ext cx="2351918" cy="646331"/>
          </a:xfrm>
          <a:prstGeom prst="rect">
            <a:avLst/>
          </a:prstGeom>
          <a:noFill/>
        </p:spPr>
        <p:txBody>
          <a:bodyPr wrap="square">
            <a:spAutoFit/>
          </a:bodyPr>
          <a:lstStyle/>
          <a:p>
            <a:pPr algn="ctr"/>
            <a:r>
              <a:rPr lang="en-US" altLang="zh-CN" b="1" dirty="0"/>
              <a:t>Map Change Dataset</a:t>
            </a:r>
          </a:p>
          <a:p>
            <a:pPr algn="ctr"/>
            <a:r>
              <a:rPr lang="en-US" altLang="zh-CN" b="1" dirty="0"/>
              <a:t>5120 GB</a:t>
            </a:r>
            <a:endParaRPr lang="zh-CN" altLang="en-US" b="1" dirty="0"/>
          </a:p>
        </p:txBody>
      </p:sp>
      <p:sp>
        <p:nvSpPr>
          <p:cNvPr id="31" name="文本框 30">
            <a:extLst>
              <a:ext uri="{FF2B5EF4-FFF2-40B4-BE49-F238E27FC236}">
                <a16:creationId xmlns:a16="http://schemas.microsoft.com/office/drawing/2014/main" id="{21611D9D-B0C5-EB94-6801-B1F4CDECBC1F}"/>
              </a:ext>
            </a:extLst>
          </p:cNvPr>
          <p:cNvSpPr txBox="1"/>
          <p:nvPr/>
        </p:nvSpPr>
        <p:spPr>
          <a:xfrm>
            <a:off x="9150493" y="4908421"/>
            <a:ext cx="3159560" cy="646331"/>
          </a:xfrm>
          <a:prstGeom prst="rect">
            <a:avLst/>
          </a:prstGeom>
          <a:noFill/>
        </p:spPr>
        <p:txBody>
          <a:bodyPr wrap="square">
            <a:spAutoFit/>
          </a:bodyPr>
          <a:lstStyle/>
          <a:p>
            <a:r>
              <a:rPr lang="zh-CN" altLang="en-US" b="0" i="0" dirty="0">
                <a:solidFill>
                  <a:srgbClr val="262626"/>
                </a:solidFill>
                <a:effectLst/>
                <a:latin typeface="-apple-system"/>
              </a:rPr>
              <a:t>包含了</a:t>
            </a:r>
            <a:r>
              <a:rPr lang="en-US" altLang="zh-CN" b="0" i="0" dirty="0">
                <a:solidFill>
                  <a:srgbClr val="262626"/>
                </a:solidFill>
                <a:effectLst/>
                <a:latin typeface="-apple-system"/>
              </a:rPr>
              <a:t>HD</a:t>
            </a:r>
            <a:r>
              <a:rPr lang="zh-CN" altLang="en-US" dirty="0">
                <a:solidFill>
                  <a:srgbClr val="262626"/>
                </a:solidFill>
                <a:latin typeface="-apple-system"/>
              </a:rPr>
              <a:t> </a:t>
            </a:r>
            <a:r>
              <a:rPr lang="en-US" altLang="zh-CN" dirty="0">
                <a:solidFill>
                  <a:srgbClr val="262626"/>
                </a:solidFill>
                <a:latin typeface="-apple-system"/>
              </a:rPr>
              <a:t>map</a:t>
            </a:r>
            <a:r>
              <a:rPr lang="zh-CN" altLang="en-US" dirty="0">
                <a:solidFill>
                  <a:srgbClr val="262626"/>
                </a:solidFill>
                <a:latin typeface="-apple-system"/>
              </a:rPr>
              <a:t>与感知信息。但</a:t>
            </a:r>
            <a:r>
              <a:rPr lang="en-US" altLang="zh-CN" b="1" dirty="0">
                <a:solidFill>
                  <a:srgbClr val="262626"/>
                </a:solidFill>
                <a:latin typeface="-apple-system"/>
              </a:rPr>
              <a:t>HD map </a:t>
            </a:r>
            <a:r>
              <a:rPr lang="zh-CN" altLang="en-US" dirty="0">
                <a:solidFill>
                  <a:srgbClr val="262626"/>
                </a:solidFill>
                <a:latin typeface="-apple-system"/>
              </a:rPr>
              <a:t>和</a:t>
            </a:r>
            <a:r>
              <a:rPr lang="zh-CN" altLang="en-US" b="1" dirty="0">
                <a:solidFill>
                  <a:srgbClr val="262626"/>
                </a:solidFill>
                <a:latin typeface="-apple-system"/>
              </a:rPr>
              <a:t>感知信息</a:t>
            </a:r>
            <a:r>
              <a:rPr lang="zh-CN" altLang="en-US" dirty="0">
                <a:solidFill>
                  <a:srgbClr val="262626"/>
                </a:solidFill>
                <a:latin typeface="-apple-system"/>
              </a:rPr>
              <a:t>有差异。</a:t>
            </a:r>
            <a:endParaRPr lang="en-US" altLang="zh-CN" b="0" i="0" dirty="0">
              <a:solidFill>
                <a:srgbClr val="262626"/>
              </a:solidFill>
              <a:effectLst/>
              <a:latin typeface="-apple-system"/>
            </a:endParaRPr>
          </a:p>
        </p:txBody>
      </p:sp>
      <p:sp>
        <p:nvSpPr>
          <p:cNvPr id="32" name="文本框 31">
            <a:extLst>
              <a:ext uri="{FF2B5EF4-FFF2-40B4-BE49-F238E27FC236}">
                <a16:creationId xmlns:a16="http://schemas.microsoft.com/office/drawing/2014/main" id="{650E1238-B5F6-B3B4-474A-5A13D0F8BB4A}"/>
              </a:ext>
            </a:extLst>
          </p:cNvPr>
          <p:cNvSpPr txBox="1"/>
          <p:nvPr/>
        </p:nvSpPr>
        <p:spPr>
          <a:xfrm>
            <a:off x="9150492" y="6222064"/>
            <a:ext cx="3041508" cy="646331"/>
          </a:xfrm>
          <a:prstGeom prst="rect">
            <a:avLst/>
          </a:prstGeom>
          <a:noFill/>
        </p:spPr>
        <p:txBody>
          <a:bodyPr wrap="square" rtlCol="0">
            <a:spAutoFit/>
          </a:bodyPr>
          <a:lstStyle/>
          <a:p>
            <a:r>
              <a:rPr lang="zh-CN" altLang="en-US" dirty="0"/>
              <a:t>适用于：研究</a:t>
            </a:r>
            <a:r>
              <a:rPr lang="zh-CN" altLang="en-US" b="0" i="0" dirty="0">
                <a:solidFill>
                  <a:srgbClr val="262626"/>
                </a:solidFill>
                <a:effectLst/>
                <a:latin typeface="-apple-system"/>
              </a:rPr>
              <a:t>过时地图对自动驾驶的挑战</a:t>
            </a:r>
            <a:endParaRPr lang="zh-CN" altLang="en-US" b="1" dirty="0"/>
          </a:p>
        </p:txBody>
      </p:sp>
    </p:spTree>
    <p:extLst>
      <p:ext uri="{BB962C8B-B14F-4D97-AF65-F5344CB8AC3E}">
        <p14:creationId xmlns:p14="http://schemas.microsoft.com/office/powerpoint/2010/main" val="196333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6005-3741-5355-B396-F02362625BA1}"/>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E8EA09A3-DD35-A7D9-C09F-D6F0D9641841}"/>
              </a:ext>
            </a:extLst>
          </p:cNvPr>
          <p:cNvSpPr txBox="1"/>
          <p:nvPr/>
        </p:nvSpPr>
        <p:spPr>
          <a:xfrm>
            <a:off x="0" y="14019"/>
            <a:ext cx="6066084" cy="523220"/>
          </a:xfrm>
          <a:prstGeom prst="rect">
            <a:avLst/>
          </a:prstGeom>
          <a:noFill/>
        </p:spPr>
        <p:txBody>
          <a:bodyPr wrap="none" rtlCol="0">
            <a:spAutoFit/>
          </a:bodyPr>
          <a:lstStyle/>
          <a:p>
            <a:r>
              <a:rPr lang="zh-CN" altLang="en-US" sz="2800" b="1" dirty="0"/>
              <a:t>二、</a:t>
            </a:r>
            <a:r>
              <a:rPr lang="en-US" altLang="zh-CN" sz="2800" b="1" dirty="0"/>
              <a:t>Argoverse 2 </a:t>
            </a:r>
            <a:r>
              <a:rPr lang="zh-CN" altLang="en-US" sz="2800" b="1" dirty="0"/>
              <a:t>介绍 </a:t>
            </a:r>
            <a:r>
              <a:rPr lang="en-US" altLang="zh-CN" sz="2800" b="1" dirty="0"/>
              <a:t>–</a:t>
            </a:r>
            <a:r>
              <a:rPr lang="zh-CN" altLang="en-US" sz="2800" b="1" dirty="0"/>
              <a:t> 数据集的组成</a:t>
            </a:r>
          </a:p>
        </p:txBody>
      </p:sp>
      <p:sp>
        <p:nvSpPr>
          <p:cNvPr id="2" name="矩形: 圆角 1">
            <a:extLst>
              <a:ext uri="{FF2B5EF4-FFF2-40B4-BE49-F238E27FC236}">
                <a16:creationId xmlns:a16="http://schemas.microsoft.com/office/drawing/2014/main" id="{B1E42D72-3A65-07F8-A36C-9F7C748B1333}"/>
              </a:ext>
            </a:extLst>
          </p:cNvPr>
          <p:cNvSpPr/>
          <p:nvPr/>
        </p:nvSpPr>
        <p:spPr>
          <a:xfrm>
            <a:off x="2139771" y="567840"/>
            <a:ext cx="5565319" cy="5226505"/>
          </a:xfrm>
          <a:prstGeom prst="roundRect">
            <a:avLst>
              <a:gd name="adj" fmla="val 1959"/>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9878E24C-1EFE-C66C-5CDA-19A59C8FC9E7}"/>
              </a:ext>
            </a:extLst>
          </p:cNvPr>
          <p:cNvSpPr/>
          <p:nvPr/>
        </p:nvSpPr>
        <p:spPr>
          <a:xfrm>
            <a:off x="2423524" y="106365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4" name="矩形: 圆角 3">
            <a:extLst>
              <a:ext uri="{FF2B5EF4-FFF2-40B4-BE49-F238E27FC236}">
                <a16:creationId xmlns:a16="http://schemas.microsoft.com/office/drawing/2014/main" id="{D6B19E91-1B45-4895-7CFD-5019A1BE3055}"/>
              </a:ext>
            </a:extLst>
          </p:cNvPr>
          <p:cNvSpPr/>
          <p:nvPr/>
        </p:nvSpPr>
        <p:spPr>
          <a:xfrm>
            <a:off x="4461331" y="106365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7" name="直接连接符 6">
            <a:extLst>
              <a:ext uri="{FF2B5EF4-FFF2-40B4-BE49-F238E27FC236}">
                <a16:creationId xmlns:a16="http://schemas.microsoft.com/office/drawing/2014/main" id="{3D2BD92F-FE6C-BB03-0EEA-20466BBC0102}"/>
              </a:ext>
            </a:extLst>
          </p:cNvPr>
          <p:cNvCxnSpPr>
            <a:stCxn id="3" idx="3"/>
            <a:endCxn id="4" idx="1"/>
          </p:cNvCxnSpPr>
          <p:nvPr/>
        </p:nvCxnSpPr>
        <p:spPr>
          <a:xfrm>
            <a:off x="3510644" y="1277014"/>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矩形: 圆角 8">
            <a:extLst>
              <a:ext uri="{FF2B5EF4-FFF2-40B4-BE49-F238E27FC236}">
                <a16:creationId xmlns:a16="http://schemas.microsoft.com/office/drawing/2014/main" id="{C6E7EACB-0D28-2802-F7CE-B59F915F6C32}"/>
              </a:ext>
            </a:extLst>
          </p:cNvPr>
          <p:cNvSpPr/>
          <p:nvPr/>
        </p:nvSpPr>
        <p:spPr>
          <a:xfrm>
            <a:off x="2423524" y="166512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13" name="矩形: 圆角 12">
            <a:extLst>
              <a:ext uri="{FF2B5EF4-FFF2-40B4-BE49-F238E27FC236}">
                <a16:creationId xmlns:a16="http://schemas.microsoft.com/office/drawing/2014/main" id="{44F6C0FE-5B63-1B42-3200-35B67C993BFB}"/>
              </a:ext>
            </a:extLst>
          </p:cNvPr>
          <p:cNvSpPr/>
          <p:nvPr/>
        </p:nvSpPr>
        <p:spPr>
          <a:xfrm>
            <a:off x="4461331" y="166512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16" name="直接连接符 15">
            <a:extLst>
              <a:ext uri="{FF2B5EF4-FFF2-40B4-BE49-F238E27FC236}">
                <a16:creationId xmlns:a16="http://schemas.microsoft.com/office/drawing/2014/main" id="{57BCCF74-57B4-A75F-90C9-F3F4E0C70EE4}"/>
              </a:ext>
            </a:extLst>
          </p:cNvPr>
          <p:cNvCxnSpPr>
            <a:stCxn id="9" idx="3"/>
            <a:endCxn id="13" idx="1"/>
          </p:cNvCxnSpPr>
          <p:nvPr/>
        </p:nvCxnSpPr>
        <p:spPr>
          <a:xfrm>
            <a:off x="3510644" y="1878484"/>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矩形: 圆角 19">
            <a:extLst>
              <a:ext uri="{FF2B5EF4-FFF2-40B4-BE49-F238E27FC236}">
                <a16:creationId xmlns:a16="http://schemas.microsoft.com/office/drawing/2014/main" id="{34DCB0F3-FFA0-765E-4F84-0D9EE44B32B5}"/>
              </a:ext>
            </a:extLst>
          </p:cNvPr>
          <p:cNvSpPr/>
          <p:nvPr/>
        </p:nvSpPr>
        <p:spPr>
          <a:xfrm>
            <a:off x="2423524" y="226659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24" name="矩形: 圆角 23">
            <a:extLst>
              <a:ext uri="{FF2B5EF4-FFF2-40B4-BE49-F238E27FC236}">
                <a16:creationId xmlns:a16="http://schemas.microsoft.com/office/drawing/2014/main" id="{3C118A4A-0563-402F-BC97-7E27190FA428}"/>
              </a:ext>
            </a:extLst>
          </p:cNvPr>
          <p:cNvSpPr/>
          <p:nvPr/>
        </p:nvSpPr>
        <p:spPr>
          <a:xfrm>
            <a:off x="4461331" y="2266594"/>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27" name="直接连接符 26">
            <a:extLst>
              <a:ext uri="{FF2B5EF4-FFF2-40B4-BE49-F238E27FC236}">
                <a16:creationId xmlns:a16="http://schemas.microsoft.com/office/drawing/2014/main" id="{1D34BE1B-6B7B-C000-BD81-8C8764FBBED4}"/>
              </a:ext>
            </a:extLst>
          </p:cNvPr>
          <p:cNvCxnSpPr>
            <a:stCxn id="20" idx="3"/>
            <a:endCxn id="24" idx="1"/>
          </p:cNvCxnSpPr>
          <p:nvPr/>
        </p:nvCxnSpPr>
        <p:spPr>
          <a:xfrm>
            <a:off x="3510644" y="2479954"/>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矩形: 圆角 28">
            <a:extLst>
              <a:ext uri="{FF2B5EF4-FFF2-40B4-BE49-F238E27FC236}">
                <a16:creationId xmlns:a16="http://schemas.microsoft.com/office/drawing/2014/main" id="{89F252A4-31C6-7B1B-F080-3E6C4697F0B3}"/>
              </a:ext>
            </a:extLst>
          </p:cNvPr>
          <p:cNvSpPr/>
          <p:nvPr/>
        </p:nvSpPr>
        <p:spPr>
          <a:xfrm>
            <a:off x="2423524" y="2868063"/>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33" name="矩形: 圆角 32">
            <a:extLst>
              <a:ext uri="{FF2B5EF4-FFF2-40B4-BE49-F238E27FC236}">
                <a16:creationId xmlns:a16="http://schemas.microsoft.com/office/drawing/2014/main" id="{F09572B1-A565-80EF-41F4-453B31F84FCE}"/>
              </a:ext>
            </a:extLst>
          </p:cNvPr>
          <p:cNvSpPr/>
          <p:nvPr/>
        </p:nvSpPr>
        <p:spPr>
          <a:xfrm>
            <a:off x="4461331" y="2868063"/>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34" name="直接连接符 33">
            <a:extLst>
              <a:ext uri="{FF2B5EF4-FFF2-40B4-BE49-F238E27FC236}">
                <a16:creationId xmlns:a16="http://schemas.microsoft.com/office/drawing/2014/main" id="{14B60B93-8182-A6C5-72A4-4CDA134A3BCC}"/>
              </a:ext>
            </a:extLst>
          </p:cNvPr>
          <p:cNvCxnSpPr>
            <a:stCxn id="29" idx="3"/>
            <a:endCxn id="33" idx="1"/>
          </p:cNvCxnSpPr>
          <p:nvPr/>
        </p:nvCxnSpPr>
        <p:spPr>
          <a:xfrm>
            <a:off x="3510644" y="3081423"/>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矩形: 圆角 34">
            <a:extLst>
              <a:ext uri="{FF2B5EF4-FFF2-40B4-BE49-F238E27FC236}">
                <a16:creationId xmlns:a16="http://schemas.microsoft.com/office/drawing/2014/main" id="{6FC02B51-C5B9-66E1-D261-5AFA5D177C03}"/>
              </a:ext>
            </a:extLst>
          </p:cNvPr>
          <p:cNvSpPr/>
          <p:nvPr/>
        </p:nvSpPr>
        <p:spPr>
          <a:xfrm>
            <a:off x="2438764" y="4520420"/>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36" name="矩形: 圆角 35">
            <a:extLst>
              <a:ext uri="{FF2B5EF4-FFF2-40B4-BE49-F238E27FC236}">
                <a16:creationId xmlns:a16="http://schemas.microsoft.com/office/drawing/2014/main" id="{1203BCF4-75E2-189D-F53B-90BD98721063}"/>
              </a:ext>
            </a:extLst>
          </p:cNvPr>
          <p:cNvSpPr/>
          <p:nvPr/>
        </p:nvSpPr>
        <p:spPr>
          <a:xfrm>
            <a:off x="4476571" y="4520420"/>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37" name="直接连接符 36">
            <a:extLst>
              <a:ext uri="{FF2B5EF4-FFF2-40B4-BE49-F238E27FC236}">
                <a16:creationId xmlns:a16="http://schemas.microsoft.com/office/drawing/2014/main" id="{1CFBEDF8-D2C3-B6EC-DE15-050CB3B650C5}"/>
              </a:ext>
            </a:extLst>
          </p:cNvPr>
          <p:cNvCxnSpPr>
            <a:stCxn id="35" idx="3"/>
            <a:endCxn id="36" idx="1"/>
          </p:cNvCxnSpPr>
          <p:nvPr/>
        </p:nvCxnSpPr>
        <p:spPr>
          <a:xfrm>
            <a:off x="3525884" y="4733780"/>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矩形: 圆角 37">
            <a:extLst>
              <a:ext uri="{FF2B5EF4-FFF2-40B4-BE49-F238E27FC236}">
                <a16:creationId xmlns:a16="http://schemas.microsoft.com/office/drawing/2014/main" id="{336D1032-2EF0-C3CB-2A8B-E662C63A14B6}"/>
              </a:ext>
            </a:extLst>
          </p:cNvPr>
          <p:cNvSpPr/>
          <p:nvPr/>
        </p:nvSpPr>
        <p:spPr>
          <a:xfrm>
            <a:off x="2438764" y="4989757"/>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LiDAR</a:t>
            </a:r>
            <a:endParaRPr lang="zh-CN" altLang="en-US" dirty="0"/>
          </a:p>
        </p:txBody>
      </p:sp>
      <p:sp>
        <p:nvSpPr>
          <p:cNvPr id="39" name="矩形: 圆角 38">
            <a:extLst>
              <a:ext uri="{FF2B5EF4-FFF2-40B4-BE49-F238E27FC236}">
                <a16:creationId xmlns:a16="http://schemas.microsoft.com/office/drawing/2014/main" id="{866E4F0B-3207-1089-D126-A0A97DF1DB26}"/>
              </a:ext>
            </a:extLst>
          </p:cNvPr>
          <p:cNvSpPr/>
          <p:nvPr/>
        </p:nvSpPr>
        <p:spPr>
          <a:xfrm>
            <a:off x="4476571" y="4989757"/>
            <a:ext cx="1087120"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Cameras</a:t>
            </a:r>
            <a:endParaRPr lang="zh-CN" altLang="en-US" dirty="0"/>
          </a:p>
        </p:txBody>
      </p:sp>
      <p:cxnSp>
        <p:nvCxnSpPr>
          <p:cNvPr id="40" name="直接连接符 39">
            <a:extLst>
              <a:ext uri="{FF2B5EF4-FFF2-40B4-BE49-F238E27FC236}">
                <a16:creationId xmlns:a16="http://schemas.microsoft.com/office/drawing/2014/main" id="{2A825505-ADEA-FD2F-98A3-397E5A57CC70}"/>
              </a:ext>
            </a:extLst>
          </p:cNvPr>
          <p:cNvCxnSpPr>
            <a:stCxn id="38" idx="3"/>
            <a:endCxn id="39" idx="1"/>
          </p:cNvCxnSpPr>
          <p:nvPr/>
        </p:nvCxnSpPr>
        <p:spPr>
          <a:xfrm>
            <a:off x="3525884" y="5203117"/>
            <a:ext cx="950687"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文本框 40">
            <a:extLst>
              <a:ext uri="{FF2B5EF4-FFF2-40B4-BE49-F238E27FC236}">
                <a16:creationId xmlns:a16="http://schemas.microsoft.com/office/drawing/2014/main" id="{175A87F0-3477-7C4F-F454-A44A53C26818}"/>
              </a:ext>
            </a:extLst>
          </p:cNvPr>
          <p:cNvSpPr txBox="1"/>
          <p:nvPr/>
        </p:nvSpPr>
        <p:spPr>
          <a:xfrm>
            <a:off x="4620601" y="3700696"/>
            <a:ext cx="646331" cy="369332"/>
          </a:xfrm>
          <a:prstGeom prst="rect">
            <a:avLst/>
          </a:prstGeom>
          <a:noFill/>
        </p:spPr>
        <p:txBody>
          <a:bodyPr wrap="none" rtlCol="0">
            <a:spAutoFit/>
          </a:bodyPr>
          <a:lstStyle/>
          <a:p>
            <a:r>
              <a:rPr lang="en-US" altLang="zh-CN" b="1" dirty="0"/>
              <a:t>……</a:t>
            </a:r>
            <a:endParaRPr lang="zh-CN" altLang="en-US" b="1" dirty="0"/>
          </a:p>
        </p:txBody>
      </p:sp>
      <p:sp>
        <p:nvSpPr>
          <p:cNvPr id="42" name="文本框 41">
            <a:extLst>
              <a:ext uri="{FF2B5EF4-FFF2-40B4-BE49-F238E27FC236}">
                <a16:creationId xmlns:a16="http://schemas.microsoft.com/office/drawing/2014/main" id="{0C529BF7-EA91-9A72-E150-66D22FF72674}"/>
              </a:ext>
            </a:extLst>
          </p:cNvPr>
          <p:cNvSpPr txBox="1"/>
          <p:nvPr/>
        </p:nvSpPr>
        <p:spPr>
          <a:xfrm>
            <a:off x="4620602" y="3234288"/>
            <a:ext cx="646331" cy="369332"/>
          </a:xfrm>
          <a:prstGeom prst="rect">
            <a:avLst/>
          </a:prstGeom>
          <a:noFill/>
        </p:spPr>
        <p:txBody>
          <a:bodyPr wrap="none" rtlCol="0">
            <a:spAutoFit/>
          </a:bodyPr>
          <a:lstStyle/>
          <a:p>
            <a:r>
              <a:rPr lang="en-US" altLang="zh-CN" b="1" dirty="0"/>
              <a:t>……</a:t>
            </a:r>
            <a:endParaRPr lang="zh-CN" altLang="en-US" b="1" dirty="0"/>
          </a:p>
        </p:txBody>
      </p:sp>
      <p:sp>
        <p:nvSpPr>
          <p:cNvPr id="44" name="文本框 43">
            <a:extLst>
              <a:ext uri="{FF2B5EF4-FFF2-40B4-BE49-F238E27FC236}">
                <a16:creationId xmlns:a16="http://schemas.microsoft.com/office/drawing/2014/main" id="{CB86313C-65D1-CF4B-5B73-8A507AE95A39}"/>
              </a:ext>
            </a:extLst>
          </p:cNvPr>
          <p:cNvSpPr txBox="1"/>
          <p:nvPr/>
        </p:nvSpPr>
        <p:spPr>
          <a:xfrm>
            <a:off x="4681725" y="5430400"/>
            <a:ext cx="646331" cy="369332"/>
          </a:xfrm>
          <a:prstGeom prst="rect">
            <a:avLst/>
          </a:prstGeom>
          <a:noFill/>
        </p:spPr>
        <p:txBody>
          <a:bodyPr wrap="none" rtlCol="0">
            <a:spAutoFit/>
          </a:bodyPr>
          <a:lstStyle/>
          <a:p>
            <a:r>
              <a:rPr lang="en-US" altLang="zh-CN" b="1" dirty="0"/>
              <a:t>……</a:t>
            </a:r>
            <a:endParaRPr lang="zh-CN" altLang="en-US" b="1" dirty="0"/>
          </a:p>
        </p:txBody>
      </p:sp>
      <p:sp>
        <p:nvSpPr>
          <p:cNvPr id="53" name="文本框 52">
            <a:extLst>
              <a:ext uri="{FF2B5EF4-FFF2-40B4-BE49-F238E27FC236}">
                <a16:creationId xmlns:a16="http://schemas.microsoft.com/office/drawing/2014/main" id="{2E8E0053-B134-11DE-C84A-0DFE24ABD5AE}"/>
              </a:ext>
            </a:extLst>
          </p:cNvPr>
          <p:cNvSpPr txBox="1"/>
          <p:nvPr/>
        </p:nvSpPr>
        <p:spPr>
          <a:xfrm>
            <a:off x="2301031" y="536764"/>
            <a:ext cx="3297494" cy="369332"/>
          </a:xfrm>
          <a:prstGeom prst="rect">
            <a:avLst/>
          </a:prstGeom>
          <a:noFill/>
        </p:spPr>
        <p:txBody>
          <a:bodyPr wrap="square">
            <a:spAutoFit/>
          </a:bodyPr>
          <a:lstStyle/>
          <a:p>
            <a:pPr algn="ctr"/>
            <a:r>
              <a:rPr lang="en-US" altLang="zh-CN" b="1" dirty="0"/>
              <a:t>Map Change Dataset 5120 GB</a:t>
            </a:r>
            <a:endParaRPr lang="zh-CN" altLang="en-US" b="1" dirty="0"/>
          </a:p>
        </p:txBody>
      </p:sp>
      <p:grpSp>
        <p:nvGrpSpPr>
          <p:cNvPr id="120" name="组合 119">
            <a:extLst>
              <a:ext uri="{FF2B5EF4-FFF2-40B4-BE49-F238E27FC236}">
                <a16:creationId xmlns:a16="http://schemas.microsoft.com/office/drawing/2014/main" id="{21A4F9F0-C128-F798-8590-FED83260DE20}"/>
              </a:ext>
            </a:extLst>
          </p:cNvPr>
          <p:cNvGrpSpPr/>
          <p:nvPr/>
        </p:nvGrpSpPr>
        <p:grpSpPr>
          <a:xfrm>
            <a:off x="95758" y="968378"/>
            <a:ext cx="7409307" cy="1856867"/>
            <a:chOff x="95758" y="968378"/>
            <a:chExt cx="7409307" cy="1856867"/>
          </a:xfrm>
        </p:grpSpPr>
        <p:sp>
          <p:nvSpPr>
            <p:cNvPr id="54" name="矩形: 圆角 53">
              <a:extLst>
                <a:ext uri="{FF2B5EF4-FFF2-40B4-BE49-F238E27FC236}">
                  <a16:creationId xmlns:a16="http://schemas.microsoft.com/office/drawing/2014/main" id="{3CB82B6E-4756-9E04-E1D2-69EAD234A112}"/>
                </a:ext>
              </a:extLst>
            </p:cNvPr>
            <p:cNvSpPr/>
            <p:nvPr/>
          </p:nvSpPr>
          <p:spPr>
            <a:xfrm>
              <a:off x="2236834" y="968378"/>
              <a:ext cx="5268231" cy="1856867"/>
            </a:xfrm>
            <a:prstGeom prst="roundRect">
              <a:avLst>
                <a:gd name="adj" fmla="val 1791"/>
              </a:avLst>
            </a:prstGeom>
            <a:noFill/>
            <a:ln w="38100">
              <a:solidFill>
                <a:schemeClr val="accent2">
                  <a:lumMod val="60000"/>
                  <a:lumOff val="4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E7501341-B9E4-CBF0-A974-BC9CD141EF67}"/>
                </a:ext>
              </a:extLst>
            </p:cNvPr>
            <p:cNvCxnSpPr>
              <a:cxnSpLocks/>
            </p:cNvCxnSpPr>
            <p:nvPr/>
          </p:nvCxnSpPr>
          <p:spPr>
            <a:xfrm>
              <a:off x="1768562" y="1909803"/>
              <a:ext cx="460836" cy="0"/>
            </a:xfrm>
            <a:prstGeom prst="line">
              <a:avLst/>
            </a:prstGeom>
            <a:ln w="5715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6588169-EDEE-40A2-2FCA-2DBE8205ED10}"/>
                </a:ext>
              </a:extLst>
            </p:cNvPr>
            <p:cNvSpPr txBox="1"/>
            <p:nvPr/>
          </p:nvSpPr>
          <p:spPr>
            <a:xfrm>
              <a:off x="95758" y="1586637"/>
              <a:ext cx="1648849" cy="646331"/>
            </a:xfrm>
            <a:prstGeom prst="rect">
              <a:avLst/>
            </a:prstGeom>
            <a:noFill/>
          </p:spPr>
          <p:txBody>
            <a:bodyPr wrap="none" rtlCol="0">
              <a:spAutoFit/>
            </a:bodyPr>
            <a:lstStyle/>
            <a:p>
              <a:pPr algn="ctr"/>
              <a:r>
                <a:rPr lang="en-US" altLang="zh-CN" b="1" dirty="0">
                  <a:solidFill>
                    <a:srgbClr val="F2AA84"/>
                  </a:solidFill>
                </a:rPr>
                <a:t>Sensor Dataset</a:t>
              </a:r>
            </a:p>
            <a:p>
              <a:pPr algn="ctr"/>
              <a:r>
                <a:rPr lang="en-US" altLang="zh-CN" b="1" dirty="0">
                  <a:solidFill>
                    <a:srgbClr val="F2AA84"/>
                  </a:solidFill>
                </a:rPr>
                <a:t>1024GB</a:t>
              </a:r>
            </a:p>
          </p:txBody>
        </p:sp>
      </p:grpSp>
      <p:sp>
        <p:nvSpPr>
          <p:cNvPr id="65" name="矩形: 圆角 64">
            <a:extLst>
              <a:ext uri="{FF2B5EF4-FFF2-40B4-BE49-F238E27FC236}">
                <a16:creationId xmlns:a16="http://schemas.microsoft.com/office/drawing/2014/main" id="{43A5AF5A-8027-75B8-020D-B968DB3B6DB2}"/>
              </a:ext>
            </a:extLst>
          </p:cNvPr>
          <p:cNvSpPr/>
          <p:nvPr/>
        </p:nvSpPr>
        <p:spPr>
          <a:xfrm>
            <a:off x="6273580" y="1063654"/>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sp>
        <p:nvSpPr>
          <p:cNvPr id="66" name="矩形: 圆角 65">
            <a:extLst>
              <a:ext uri="{FF2B5EF4-FFF2-40B4-BE49-F238E27FC236}">
                <a16:creationId xmlns:a16="http://schemas.microsoft.com/office/drawing/2014/main" id="{6EC690D0-8C9D-2EF0-019C-D1D9C8B8C80D}"/>
              </a:ext>
            </a:extLst>
          </p:cNvPr>
          <p:cNvSpPr/>
          <p:nvPr/>
        </p:nvSpPr>
        <p:spPr>
          <a:xfrm>
            <a:off x="6273580" y="1661978"/>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sp>
        <p:nvSpPr>
          <p:cNvPr id="67" name="矩形: 圆角 66">
            <a:extLst>
              <a:ext uri="{FF2B5EF4-FFF2-40B4-BE49-F238E27FC236}">
                <a16:creationId xmlns:a16="http://schemas.microsoft.com/office/drawing/2014/main" id="{0A26AA7B-EF62-7322-F608-A199824E5B50}"/>
              </a:ext>
            </a:extLst>
          </p:cNvPr>
          <p:cNvSpPr/>
          <p:nvPr/>
        </p:nvSpPr>
        <p:spPr>
          <a:xfrm>
            <a:off x="6273580" y="2292768"/>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sp>
        <p:nvSpPr>
          <p:cNvPr id="68" name="矩形: 圆角 67">
            <a:extLst>
              <a:ext uri="{FF2B5EF4-FFF2-40B4-BE49-F238E27FC236}">
                <a16:creationId xmlns:a16="http://schemas.microsoft.com/office/drawing/2014/main" id="{121AC3E2-EDAF-A53E-838A-4CE47EFD6B06}"/>
              </a:ext>
            </a:extLst>
          </p:cNvPr>
          <p:cNvSpPr/>
          <p:nvPr/>
        </p:nvSpPr>
        <p:spPr>
          <a:xfrm>
            <a:off x="6273580" y="2868977"/>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sp>
        <p:nvSpPr>
          <p:cNvPr id="69" name="矩形: 圆角 68">
            <a:extLst>
              <a:ext uri="{FF2B5EF4-FFF2-40B4-BE49-F238E27FC236}">
                <a16:creationId xmlns:a16="http://schemas.microsoft.com/office/drawing/2014/main" id="{E8C4501C-D75F-1A81-3733-503EC40E4C15}"/>
              </a:ext>
            </a:extLst>
          </p:cNvPr>
          <p:cNvSpPr/>
          <p:nvPr/>
        </p:nvSpPr>
        <p:spPr>
          <a:xfrm>
            <a:off x="6244251" y="4520420"/>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sp>
        <p:nvSpPr>
          <p:cNvPr id="70" name="矩形: 圆角 69">
            <a:extLst>
              <a:ext uri="{FF2B5EF4-FFF2-40B4-BE49-F238E27FC236}">
                <a16:creationId xmlns:a16="http://schemas.microsoft.com/office/drawing/2014/main" id="{6256F61D-AC5F-AE58-44FF-7022061D9460}"/>
              </a:ext>
            </a:extLst>
          </p:cNvPr>
          <p:cNvSpPr/>
          <p:nvPr/>
        </p:nvSpPr>
        <p:spPr>
          <a:xfrm>
            <a:off x="6244251" y="4989757"/>
            <a:ext cx="1087120"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HD Map</a:t>
            </a:r>
            <a:endParaRPr lang="zh-CN" altLang="en-US" dirty="0"/>
          </a:p>
        </p:txBody>
      </p:sp>
      <p:cxnSp>
        <p:nvCxnSpPr>
          <p:cNvPr id="71" name="直接连接符 70">
            <a:extLst>
              <a:ext uri="{FF2B5EF4-FFF2-40B4-BE49-F238E27FC236}">
                <a16:creationId xmlns:a16="http://schemas.microsoft.com/office/drawing/2014/main" id="{B8FD09D0-CB9A-8BEF-CDD7-94487FB397AA}"/>
              </a:ext>
            </a:extLst>
          </p:cNvPr>
          <p:cNvCxnSpPr>
            <a:cxnSpLocks/>
            <a:stCxn id="68" idx="1"/>
            <a:endCxn id="33" idx="3"/>
          </p:cNvCxnSpPr>
          <p:nvPr/>
        </p:nvCxnSpPr>
        <p:spPr>
          <a:xfrm flipH="1" flipV="1">
            <a:off x="5548451" y="3081423"/>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63F9AD7D-E417-2B4C-8AF4-CDC6BA4C4F61}"/>
              </a:ext>
            </a:extLst>
          </p:cNvPr>
          <p:cNvCxnSpPr>
            <a:cxnSpLocks/>
          </p:cNvCxnSpPr>
          <p:nvPr/>
        </p:nvCxnSpPr>
        <p:spPr>
          <a:xfrm flipH="1" flipV="1">
            <a:off x="5563691" y="2507763"/>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66CF94C-9E69-DA11-B212-9FFCAA26971F}"/>
              </a:ext>
            </a:extLst>
          </p:cNvPr>
          <p:cNvCxnSpPr>
            <a:cxnSpLocks/>
          </p:cNvCxnSpPr>
          <p:nvPr/>
        </p:nvCxnSpPr>
        <p:spPr>
          <a:xfrm flipH="1" flipV="1">
            <a:off x="5563691" y="1875338"/>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8131DF7C-9035-E8DE-0455-25D8CD72A7A6}"/>
              </a:ext>
            </a:extLst>
          </p:cNvPr>
          <p:cNvCxnSpPr>
            <a:cxnSpLocks/>
          </p:cNvCxnSpPr>
          <p:nvPr/>
        </p:nvCxnSpPr>
        <p:spPr>
          <a:xfrm flipH="1" flipV="1">
            <a:off x="5548451" y="1262520"/>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85A018-D9CA-1E04-0C5D-97179CA99C0C}"/>
              </a:ext>
            </a:extLst>
          </p:cNvPr>
          <p:cNvCxnSpPr>
            <a:cxnSpLocks/>
          </p:cNvCxnSpPr>
          <p:nvPr/>
        </p:nvCxnSpPr>
        <p:spPr>
          <a:xfrm flipH="1" flipV="1">
            <a:off x="5563690" y="4729108"/>
            <a:ext cx="725129" cy="91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731CD960-CDC4-D790-5017-D384B10FD08C}"/>
              </a:ext>
            </a:extLst>
          </p:cNvPr>
          <p:cNvCxnSpPr>
            <a:cxnSpLocks/>
          </p:cNvCxnSpPr>
          <p:nvPr/>
        </p:nvCxnSpPr>
        <p:spPr>
          <a:xfrm flipH="1" flipV="1">
            <a:off x="5541407" y="5206069"/>
            <a:ext cx="725129" cy="91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A3806420-AF1A-23D2-727D-418BBF57E220}"/>
              </a:ext>
            </a:extLst>
          </p:cNvPr>
          <p:cNvCxnSpPr>
            <a:cxnSpLocks/>
          </p:cNvCxnSpPr>
          <p:nvPr/>
        </p:nvCxnSpPr>
        <p:spPr>
          <a:xfrm flipH="1" flipV="1">
            <a:off x="7360700" y="1262520"/>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3E59D12A-5DE2-70A2-98D2-E9E9CBCECB9C}"/>
              </a:ext>
            </a:extLst>
          </p:cNvPr>
          <p:cNvCxnSpPr>
            <a:cxnSpLocks/>
            <a:stCxn id="84" idx="1"/>
          </p:cNvCxnSpPr>
          <p:nvPr/>
        </p:nvCxnSpPr>
        <p:spPr>
          <a:xfrm flipH="1">
            <a:off x="7312006" y="1874424"/>
            <a:ext cx="77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06E736F9-0C3C-8750-0F4B-75A5DC067FFE}"/>
              </a:ext>
            </a:extLst>
          </p:cNvPr>
          <p:cNvCxnSpPr>
            <a:cxnSpLocks/>
          </p:cNvCxnSpPr>
          <p:nvPr/>
        </p:nvCxnSpPr>
        <p:spPr>
          <a:xfrm flipH="1" flipV="1">
            <a:off x="7367472" y="2505214"/>
            <a:ext cx="725129" cy="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56CBBC68-F4E0-2DEF-CDEF-BAA56D958A09}"/>
              </a:ext>
            </a:extLst>
          </p:cNvPr>
          <p:cNvCxnSpPr>
            <a:cxnSpLocks/>
            <a:stCxn id="86" idx="1"/>
            <a:endCxn id="68" idx="3"/>
          </p:cNvCxnSpPr>
          <p:nvPr/>
        </p:nvCxnSpPr>
        <p:spPr>
          <a:xfrm flipH="1">
            <a:off x="7360700" y="3082337"/>
            <a:ext cx="72512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矩形: 圆角 82">
            <a:extLst>
              <a:ext uri="{FF2B5EF4-FFF2-40B4-BE49-F238E27FC236}">
                <a16:creationId xmlns:a16="http://schemas.microsoft.com/office/drawing/2014/main" id="{D742385C-39D2-840F-F356-4C953C810D8A}"/>
              </a:ext>
            </a:extLst>
          </p:cNvPr>
          <p:cNvSpPr/>
          <p:nvPr/>
        </p:nvSpPr>
        <p:spPr>
          <a:xfrm>
            <a:off x="8085828" y="1049160"/>
            <a:ext cx="2305312"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其他交通参与者信息</a:t>
            </a:r>
          </a:p>
        </p:txBody>
      </p:sp>
      <p:sp>
        <p:nvSpPr>
          <p:cNvPr id="84" name="矩形: 圆角 83">
            <a:extLst>
              <a:ext uri="{FF2B5EF4-FFF2-40B4-BE49-F238E27FC236}">
                <a16:creationId xmlns:a16="http://schemas.microsoft.com/office/drawing/2014/main" id="{E811462F-BEA2-55D2-CB9E-E1AE730A81DD}"/>
              </a:ext>
            </a:extLst>
          </p:cNvPr>
          <p:cNvSpPr/>
          <p:nvPr/>
        </p:nvSpPr>
        <p:spPr>
          <a:xfrm>
            <a:off x="8085828" y="1661064"/>
            <a:ext cx="2305312"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其他交通参与者信息</a:t>
            </a:r>
          </a:p>
        </p:txBody>
      </p:sp>
      <p:sp>
        <p:nvSpPr>
          <p:cNvPr id="85" name="矩形: 圆角 84">
            <a:extLst>
              <a:ext uri="{FF2B5EF4-FFF2-40B4-BE49-F238E27FC236}">
                <a16:creationId xmlns:a16="http://schemas.microsoft.com/office/drawing/2014/main" id="{3AC06290-F7B3-CBC6-5249-52409E2C4813}"/>
              </a:ext>
            </a:extLst>
          </p:cNvPr>
          <p:cNvSpPr/>
          <p:nvPr/>
        </p:nvSpPr>
        <p:spPr>
          <a:xfrm>
            <a:off x="8085828" y="2288117"/>
            <a:ext cx="2305312"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其他交通参与者信息</a:t>
            </a:r>
          </a:p>
        </p:txBody>
      </p:sp>
      <p:sp>
        <p:nvSpPr>
          <p:cNvPr id="86" name="矩形: 圆角 85">
            <a:extLst>
              <a:ext uri="{FF2B5EF4-FFF2-40B4-BE49-F238E27FC236}">
                <a16:creationId xmlns:a16="http://schemas.microsoft.com/office/drawing/2014/main" id="{A327E69E-699D-470C-B274-46742328958A}"/>
              </a:ext>
            </a:extLst>
          </p:cNvPr>
          <p:cNvSpPr/>
          <p:nvPr/>
        </p:nvSpPr>
        <p:spPr>
          <a:xfrm>
            <a:off x="8085828" y="2868977"/>
            <a:ext cx="2305312"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其他交通参与者信息</a:t>
            </a:r>
          </a:p>
        </p:txBody>
      </p:sp>
      <p:sp>
        <p:nvSpPr>
          <p:cNvPr id="92" name="矩形: 圆角 91">
            <a:extLst>
              <a:ext uri="{FF2B5EF4-FFF2-40B4-BE49-F238E27FC236}">
                <a16:creationId xmlns:a16="http://schemas.microsoft.com/office/drawing/2014/main" id="{F7F3A649-A522-5C0A-FA09-3F09B55D59DD}"/>
              </a:ext>
            </a:extLst>
          </p:cNvPr>
          <p:cNvSpPr/>
          <p:nvPr/>
        </p:nvSpPr>
        <p:spPr>
          <a:xfrm>
            <a:off x="6167120" y="889206"/>
            <a:ext cx="4395469" cy="2538881"/>
          </a:xfrm>
          <a:prstGeom prst="roundRect">
            <a:avLst>
              <a:gd name="adj" fmla="val 1791"/>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7D01ED61-6CE6-043F-194A-08648C88B465}"/>
              </a:ext>
            </a:extLst>
          </p:cNvPr>
          <p:cNvSpPr txBox="1"/>
          <p:nvPr/>
        </p:nvSpPr>
        <p:spPr>
          <a:xfrm>
            <a:off x="10789904" y="1841339"/>
            <a:ext cx="1334660" cy="923330"/>
          </a:xfrm>
          <a:prstGeom prst="rect">
            <a:avLst/>
          </a:prstGeom>
          <a:noFill/>
        </p:spPr>
        <p:txBody>
          <a:bodyPr wrap="none" rtlCol="0">
            <a:spAutoFit/>
          </a:bodyPr>
          <a:lstStyle/>
          <a:p>
            <a:pPr algn="ctr"/>
            <a:r>
              <a:rPr lang="en-US" altLang="zh-CN" b="1" dirty="0"/>
              <a:t>Motion </a:t>
            </a:r>
          </a:p>
          <a:p>
            <a:pPr algn="ctr"/>
            <a:r>
              <a:rPr lang="en-US" altLang="zh-CN" b="1" dirty="0"/>
              <a:t>Forecasting</a:t>
            </a:r>
          </a:p>
          <a:p>
            <a:pPr algn="ctr"/>
            <a:r>
              <a:rPr lang="en-US" altLang="zh-CN" b="1" dirty="0"/>
              <a:t>52GB</a:t>
            </a:r>
          </a:p>
        </p:txBody>
      </p:sp>
      <p:cxnSp>
        <p:nvCxnSpPr>
          <p:cNvPr id="94" name="直接连接符 93">
            <a:extLst>
              <a:ext uri="{FF2B5EF4-FFF2-40B4-BE49-F238E27FC236}">
                <a16:creationId xmlns:a16="http://schemas.microsoft.com/office/drawing/2014/main" id="{0F906644-DF47-BA0D-EEB4-4C6F5657955B}"/>
              </a:ext>
            </a:extLst>
          </p:cNvPr>
          <p:cNvCxnSpPr>
            <a:cxnSpLocks/>
            <a:endCxn id="93" idx="1"/>
          </p:cNvCxnSpPr>
          <p:nvPr/>
        </p:nvCxnSpPr>
        <p:spPr>
          <a:xfrm>
            <a:off x="10562588" y="2303004"/>
            <a:ext cx="227316"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右大括号 103">
            <a:extLst>
              <a:ext uri="{FF2B5EF4-FFF2-40B4-BE49-F238E27FC236}">
                <a16:creationId xmlns:a16="http://schemas.microsoft.com/office/drawing/2014/main" id="{87C27DCF-F213-1362-BA99-080C7DB7F31D}"/>
              </a:ext>
            </a:extLst>
          </p:cNvPr>
          <p:cNvSpPr/>
          <p:nvPr/>
        </p:nvSpPr>
        <p:spPr>
          <a:xfrm>
            <a:off x="7392189" y="4520420"/>
            <a:ext cx="337847" cy="919336"/>
          </a:xfrm>
          <a:prstGeom prst="rightBrace">
            <a:avLst>
              <a:gd name="adj1" fmla="val 85059"/>
              <a:gd name="adj2" fmla="val 50000"/>
            </a:avLst>
          </a:prstGeom>
          <a:ln w="38100">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D59AEFCE-B956-3B4F-A8D2-5805D9FE5C3D}"/>
              </a:ext>
            </a:extLst>
          </p:cNvPr>
          <p:cNvSpPr txBox="1"/>
          <p:nvPr/>
        </p:nvSpPr>
        <p:spPr>
          <a:xfrm>
            <a:off x="7627824" y="4647554"/>
            <a:ext cx="2031325" cy="646331"/>
          </a:xfrm>
          <a:prstGeom prst="rect">
            <a:avLst/>
          </a:prstGeom>
          <a:noFill/>
        </p:spPr>
        <p:txBody>
          <a:bodyPr wrap="none" rtlCol="0">
            <a:spAutoFit/>
          </a:bodyPr>
          <a:lstStyle/>
          <a:p>
            <a:pPr algn="ctr"/>
            <a:r>
              <a:rPr lang="en-US" altLang="zh-CN" b="1" dirty="0">
                <a:solidFill>
                  <a:srgbClr val="7030A0"/>
                </a:solidFill>
              </a:rPr>
              <a:t>20%</a:t>
            </a:r>
            <a:r>
              <a:rPr lang="zh-CN" altLang="en-US" b="1" dirty="0">
                <a:solidFill>
                  <a:srgbClr val="7030A0"/>
                </a:solidFill>
              </a:rPr>
              <a:t>的数据</a:t>
            </a:r>
            <a:endParaRPr lang="en-US" altLang="zh-CN" b="1" dirty="0">
              <a:solidFill>
                <a:srgbClr val="7030A0"/>
              </a:solidFill>
            </a:endParaRPr>
          </a:p>
          <a:p>
            <a:pPr algn="ctr"/>
            <a:r>
              <a:rPr lang="zh-CN" altLang="en-US" b="1" dirty="0">
                <a:solidFill>
                  <a:srgbClr val="7030A0"/>
                </a:solidFill>
              </a:rPr>
              <a:t>感知和地图不匹配</a:t>
            </a:r>
            <a:endParaRPr lang="en-US" altLang="zh-CN" b="1" dirty="0">
              <a:solidFill>
                <a:srgbClr val="7030A0"/>
              </a:solidFill>
            </a:endParaRPr>
          </a:p>
        </p:txBody>
      </p:sp>
      <p:sp>
        <p:nvSpPr>
          <p:cNvPr id="106" name="矩形: 圆角 105">
            <a:extLst>
              <a:ext uri="{FF2B5EF4-FFF2-40B4-BE49-F238E27FC236}">
                <a16:creationId xmlns:a16="http://schemas.microsoft.com/office/drawing/2014/main" id="{D1AA49B3-7ECD-5F93-5245-126B67AB5385}"/>
              </a:ext>
            </a:extLst>
          </p:cNvPr>
          <p:cNvSpPr/>
          <p:nvPr/>
        </p:nvSpPr>
        <p:spPr>
          <a:xfrm>
            <a:off x="1483360" y="5902180"/>
            <a:ext cx="2017124" cy="426720"/>
          </a:xfrm>
          <a:prstGeom prst="roundRect">
            <a:avLst/>
          </a:prstGeom>
          <a:solidFill>
            <a:schemeClr val="accent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zh-CN" altLang="en-US" dirty="0"/>
              <a:t>传感器直采数据</a:t>
            </a:r>
          </a:p>
        </p:txBody>
      </p:sp>
      <p:sp>
        <p:nvSpPr>
          <p:cNvPr id="107" name="矩形: 圆角 106">
            <a:extLst>
              <a:ext uri="{FF2B5EF4-FFF2-40B4-BE49-F238E27FC236}">
                <a16:creationId xmlns:a16="http://schemas.microsoft.com/office/drawing/2014/main" id="{46ED6EC8-C7FA-5D13-F007-BE1613B19793}"/>
              </a:ext>
            </a:extLst>
          </p:cNvPr>
          <p:cNvSpPr/>
          <p:nvPr/>
        </p:nvSpPr>
        <p:spPr>
          <a:xfrm>
            <a:off x="1483360" y="6391043"/>
            <a:ext cx="2017124" cy="426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经过处理的数据</a:t>
            </a:r>
          </a:p>
        </p:txBody>
      </p:sp>
      <p:grpSp>
        <p:nvGrpSpPr>
          <p:cNvPr id="121" name="组合 120">
            <a:extLst>
              <a:ext uri="{FF2B5EF4-FFF2-40B4-BE49-F238E27FC236}">
                <a16:creationId xmlns:a16="http://schemas.microsoft.com/office/drawing/2014/main" id="{845DB7A2-1BA2-EAAA-B8FC-C80C1121FBDB}"/>
              </a:ext>
            </a:extLst>
          </p:cNvPr>
          <p:cNvGrpSpPr/>
          <p:nvPr/>
        </p:nvGrpSpPr>
        <p:grpSpPr>
          <a:xfrm>
            <a:off x="-252124" y="817478"/>
            <a:ext cx="7671099" cy="3607046"/>
            <a:chOff x="-214024" y="804778"/>
            <a:chExt cx="7671099" cy="3607046"/>
          </a:xfrm>
        </p:grpSpPr>
        <p:sp>
          <p:nvSpPr>
            <p:cNvPr id="59" name="矩形: 圆角 58">
              <a:extLst>
                <a:ext uri="{FF2B5EF4-FFF2-40B4-BE49-F238E27FC236}">
                  <a16:creationId xmlns:a16="http://schemas.microsoft.com/office/drawing/2014/main" id="{291A7D09-AD13-EEA3-4173-18A02281895E}"/>
                </a:ext>
              </a:extLst>
            </p:cNvPr>
            <p:cNvSpPr/>
            <p:nvPr/>
          </p:nvSpPr>
          <p:spPr>
            <a:xfrm>
              <a:off x="2371333" y="906097"/>
              <a:ext cx="1229582" cy="2583802"/>
            </a:xfrm>
            <a:prstGeom prst="roundRect">
              <a:avLst>
                <a:gd name="adj" fmla="val 1791"/>
              </a:avLst>
            </a:prstGeom>
            <a:noFill/>
            <a:ln w="38100">
              <a:solidFill>
                <a:srgbClr val="92D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1" name="直接连接符 60">
              <a:extLst>
                <a:ext uri="{FF2B5EF4-FFF2-40B4-BE49-F238E27FC236}">
                  <a16:creationId xmlns:a16="http://schemas.microsoft.com/office/drawing/2014/main" id="{823ED351-5C1F-693B-16E2-B6B77D514543}"/>
                </a:ext>
              </a:extLst>
            </p:cNvPr>
            <p:cNvCxnSpPr>
              <a:cxnSpLocks/>
              <a:stCxn id="59" idx="2"/>
            </p:cNvCxnSpPr>
            <p:nvPr/>
          </p:nvCxnSpPr>
          <p:spPr>
            <a:xfrm>
              <a:off x="2986124" y="3489899"/>
              <a:ext cx="0" cy="364436"/>
            </a:xfrm>
            <a:prstGeom prst="line">
              <a:avLst/>
            </a:prstGeom>
            <a:ln w="57150">
              <a:solidFill>
                <a:srgbClr val="92D050"/>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FF565E43-D6C8-B410-A9A9-302DEB151A01}"/>
                </a:ext>
              </a:extLst>
            </p:cNvPr>
            <p:cNvSpPr txBox="1"/>
            <p:nvPr/>
          </p:nvSpPr>
          <p:spPr>
            <a:xfrm>
              <a:off x="-214024" y="3488494"/>
              <a:ext cx="2347759" cy="923330"/>
            </a:xfrm>
            <a:prstGeom prst="rect">
              <a:avLst/>
            </a:prstGeom>
            <a:noFill/>
          </p:spPr>
          <p:txBody>
            <a:bodyPr wrap="square" rtlCol="0">
              <a:spAutoFit/>
            </a:bodyPr>
            <a:lstStyle/>
            <a:p>
              <a:pPr algn="ctr"/>
              <a:r>
                <a:rPr lang="en-US" altLang="zh-CN" b="1" dirty="0">
                  <a:solidFill>
                    <a:srgbClr val="92D050"/>
                  </a:solidFill>
                </a:rPr>
                <a:t>LiDAR Dataset</a:t>
              </a:r>
            </a:p>
            <a:p>
              <a:pPr algn="ctr"/>
              <a:r>
                <a:rPr lang="en-US" altLang="zh-CN" b="1" dirty="0">
                  <a:solidFill>
                    <a:srgbClr val="92D050"/>
                  </a:solidFill>
                </a:rPr>
                <a:t>1024GB</a:t>
              </a:r>
            </a:p>
            <a:p>
              <a:pPr algn="ctr"/>
              <a:endParaRPr lang="en-US" altLang="zh-CN" b="1" dirty="0">
                <a:solidFill>
                  <a:srgbClr val="92D050"/>
                </a:solidFill>
              </a:endParaRPr>
            </a:p>
          </p:txBody>
        </p:sp>
        <p:sp>
          <p:nvSpPr>
            <p:cNvPr id="109" name="矩形: 圆角 108">
              <a:extLst>
                <a:ext uri="{FF2B5EF4-FFF2-40B4-BE49-F238E27FC236}">
                  <a16:creationId xmlns:a16="http://schemas.microsoft.com/office/drawing/2014/main" id="{E6C9EB67-3C99-7CE5-10E8-14BF7D62C0C4}"/>
                </a:ext>
              </a:extLst>
            </p:cNvPr>
            <p:cNvSpPr/>
            <p:nvPr/>
          </p:nvSpPr>
          <p:spPr>
            <a:xfrm>
              <a:off x="6141735" y="804778"/>
              <a:ext cx="1315340" cy="2669258"/>
            </a:xfrm>
            <a:prstGeom prst="roundRect">
              <a:avLst>
                <a:gd name="adj" fmla="val 1791"/>
              </a:avLst>
            </a:prstGeom>
            <a:noFill/>
            <a:ln w="38100">
              <a:solidFill>
                <a:srgbClr val="92D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2" name="直接连接符 111">
              <a:extLst>
                <a:ext uri="{FF2B5EF4-FFF2-40B4-BE49-F238E27FC236}">
                  <a16:creationId xmlns:a16="http://schemas.microsoft.com/office/drawing/2014/main" id="{FC8F16E6-F443-B9BA-E593-46E022973B45}"/>
                </a:ext>
              </a:extLst>
            </p:cNvPr>
            <p:cNvCxnSpPr>
              <a:cxnSpLocks/>
            </p:cNvCxnSpPr>
            <p:nvPr/>
          </p:nvCxnSpPr>
          <p:spPr>
            <a:xfrm>
              <a:off x="6817140" y="3489307"/>
              <a:ext cx="0" cy="365028"/>
            </a:xfrm>
            <a:prstGeom prst="line">
              <a:avLst/>
            </a:prstGeom>
            <a:ln w="57150">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FAAC233C-229A-5650-F379-13CE52C81697}"/>
                </a:ext>
              </a:extLst>
            </p:cNvPr>
            <p:cNvCxnSpPr>
              <a:cxnSpLocks/>
            </p:cNvCxnSpPr>
            <p:nvPr/>
          </p:nvCxnSpPr>
          <p:spPr>
            <a:xfrm flipH="1">
              <a:off x="1859280" y="3828625"/>
              <a:ext cx="4957860" cy="16172"/>
            </a:xfrm>
            <a:prstGeom prst="line">
              <a:avLst/>
            </a:prstGeom>
            <a:ln w="57150">
              <a:solidFill>
                <a:srgbClr val="92D05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197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par>
                                <p:cTn id="21" presetID="10"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1875</TotalTime>
  <Words>4361</Words>
  <Application>Microsoft Office PowerPoint</Application>
  <PresentationFormat>宽屏</PresentationFormat>
  <Paragraphs>480</Paragraphs>
  <Slides>24</Slides>
  <Notes>14</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-apple-system</vt:lpstr>
      <vt:lpstr>PingFang SC</vt:lpstr>
      <vt:lpstr>ui-monospace</vt:lpstr>
      <vt:lpstr>等线</vt:lpstr>
      <vt:lpstr>微软雅黑</vt:lpstr>
      <vt:lpstr>Arial</vt:lpstr>
      <vt:lpstr>Cambria Math</vt:lpstr>
      <vt:lpstr>Consolas</vt:lpstr>
      <vt:lpstr>Source Code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施钧舰</dc:creator>
  <cp:lastModifiedBy>施钧舰</cp:lastModifiedBy>
  <cp:revision>21</cp:revision>
  <dcterms:created xsi:type="dcterms:W3CDTF">2025-04-23T06:35:53Z</dcterms:created>
  <dcterms:modified xsi:type="dcterms:W3CDTF">2025-05-23T13:57:03Z</dcterms:modified>
</cp:coreProperties>
</file>